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  <p:sldMasterId id="2147483684" r:id="rId4"/>
  </p:sldMasterIdLst>
  <p:notesMasterIdLst>
    <p:notesMasterId r:id="rId87"/>
  </p:notesMasterIdLst>
  <p:sldIdLst>
    <p:sldId id="256" r:id="rId5"/>
    <p:sldId id="394" r:id="rId6"/>
    <p:sldId id="400" r:id="rId7"/>
    <p:sldId id="401" r:id="rId8"/>
    <p:sldId id="395" r:id="rId9"/>
    <p:sldId id="290" r:id="rId10"/>
    <p:sldId id="291" r:id="rId11"/>
    <p:sldId id="310" r:id="rId12"/>
    <p:sldId id="293" r:id="rId13"/>
    <p:sldId id="312" r:id="rId14"/>
    <p:sldId id="31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14" r:id="rId28"/>
    <p:sldId id="317" r:id="rId29"/>
    <p:sldId id="315" r:id="rId30"/>
    <p:sldId id="316" r:id="rId31"/>
    <p:sldId id="306" r:id="rId32"/>
    <p:sldId id="307" r:id="rId33"/>
    <p:sldId id="308" r:id="rId34"/>
    <p:sldId id="396" r:id="rId35"/>
    <p:sldId id="399" r:id="rId36"/>
    <p:sldId id="398" r:id="rId37"/>
    <p:sldId id="358" r:id="rId38"/>
    <p:sldId id="359" r:id="rId39"/>
    <p:sldId id="360" r:id="rId40"/>
    <p:sldId id="361" r:id="rId41"/>
    <p:sldId id="356" r:id="rId42"/>
    <p:sldId id="328" r:id="rId43"/>
    <p:sldId id="327" r:id="rId44"/>
    <p:sldId id="338" r:id="rId45"/>
    <p:sldId id="339" r:id="rId46"/>
    <p:sldId id="362" r:id="rId47"/>
    <p:sldId id="363" r:id="rId48"/>
    <p:sldId id="364" r:id="rId49"/>
    <p:sldId id="354" r:id="rId50"/>
    <p:sldId id="343" r:id="rId51"/>
    <p:sldId id="365" r:id="rId52"/>
    <p:sldId id="366" r:id="rId53"/>
    <p:sldId id="367" r:id="rId54"/>
    <p:sldId id="345" r:id="rId55"/>
    <p:sldId id="368" r:id="rId56"/>
    <p:sldId id="369" r:id="rId57"/>
    <p:sldId id="370" r:id="rId58"/>
    <p:sldId id="346" r:id="rId59"/>
    <p:sldId id="371" r:id="rId60"/>
    <p:sldId id="355" r:id="rId61"/>
    <p:sldId id="372" r:id="rId62"/>
    <p:sldId id="373" r:id="rId63"/>
    <p:sldId id="374" r:id="rId64"/>
    <p:sldId id="319" r:id="rId65"/>
    <p:sldId id="320" r:id="rId66"/>
    <p:sldId id="351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273" r:id="rId82"/>
    <p:sldId id="389" r:id="rId83"/>
    <p:sldId id="390" r:id="rId84"/>
    <p:sldId id="391" r:id="rId85"/>
    <p:sldId id="397" r:id="rId8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/>
    <p:restoredTop sz="66612"/>
  </p:normalViewPr>
  <p:slideViewPr>
    <p:cSldViewPr>
      <p:cViewPr varScale="1">
        <p:scale>
          <a:sx n="138" d="100"/>
          <a:sy n="138" d="100"/>
        </p:scale>
        <p:origin x="26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C02A8-EB4D-1B48-871A-BF08D7EC0CBF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0C8E-D613-C048-BF78-1DB2B2AF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4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0C8E-D613-C048-BF78-1DB2B2AF02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62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9081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366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0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6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793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381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12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379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61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0C8E-D613-C048-BF78-1DB2B2AF02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98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403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549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590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75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13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7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780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74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03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0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a5b525d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a5b525d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https://medium.com/@shubhapatnim86/monkey-a-application-stree-testing-debugging-tools-for-android-mobile-developers-8191d8aa00c0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315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11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358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91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60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992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66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19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0C8E-D613-C048-BF78-1DB2B2AF025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8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67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8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B488-28E2-CA4F-A650-11C3D0A2F9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17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67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36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38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8750" y="1429003"/>
            <a:ext cx="10872470" cy="2322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5426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86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8956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757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4929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6026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7750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12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560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941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0362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435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00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6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14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76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46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18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41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70212" y="2285998"/>
            <a:ext cx="3652520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4289" y="2009024"/>
            <a:ext cx="3375659" cy="4001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78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13248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0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462" y="0"/>
            <a:ext cx="9304502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72988" y="3482012"/>
            <a:ext cx="9466580" cy="2186305"/>
          </a:xfrm>
          <a:custGeom>
            <a:avLst/>
            <a:gdLst/>
            <a:ahLst/>
            <a:cxnLst/>
            <a:rect l="l" t="t" r="r" b="b"/>
            <a:pathLst>
              <a:path w="9466580" h="2186304">
                <a:moveTo>
                  <a:pt x="9465976" y="0"/>
                </a:moveTo>
                <a:lnTo>
                  <a:pt x="0" y="0"/>
                </a:lnTo>
                <a:lnTo>
                  <a:pt x="0" y="2186167"/>
                </a:lnTo>
                <a:lnTo>
                  <a:pt x="9465976" y="2186167"/>
                </a:lnTo>
                <a:lnTo>
                  <a:pt x="9465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8101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4968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885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44052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29335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7891" y="1716532"/>
            <a:ext cx="10396217" cy="141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7415" y="6428920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03276"/>
            <a:ext cx="10358120" cy="1293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518412"/>
            <a:ext cx="6588125" cy="173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0590" y="6421181"/>
            <a:ext cx="24130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83620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4359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DD20D-05F8-3942-89CE-26AD3E0AD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winglam/classes/637/final/take-home-final.html" TargetMode="External"/><Relationship Id="rId2" Type="http://schemas.openxmlformats.org/officeDocument/2006/relationships/hyperlink" Target="https://cs.gmu.edu/~winglam/classes/637/assigns/assign0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-defenders.org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ninjaturtles.codeplex.com/" TargetMode="External"/><Relationship Id="rId3" Type="http://schemas.openxmlformats.org/officeDocument/2006/relationships/hyperlink" Target="http://mutation-testing.org/" TargetMode="External"/><Relationship Id="rId7" Type="http://schemas.openxmlformats.org/officeDocument/2006/relationships/hyperlink" Target="https://pypi.python.org/pypi/MutPy/0.4.0" TargetMode="External"/><Relationship Id="rId2" Type="http://schemas.openxmlformats.org/officeDocument/2006/relationships/hyperlink" Target="http://pites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0.cs.ucl.ac.uk/staff/y.jia/Milu/" TargetMode="External"/><Relationship Id="rId5" Type="http://schemas.openxmlformats.org/officeDocument/2006/relationships/hyperlink" Target="http://cs.gmu.edu/~offutt/mujava/" TargetMode="External"/><Relationship Id="rId4" Type="http://schemas.openxmlformats.org/officeDocument/2006/relationships/hyperlink" Target="https://github.com/david-schuler/javalanch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winglam/classes/637/assigns/assign0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-defenders.org/" TargetMode="External"/><Relationship Id="rId4" Type="http://schemas.openxmlformats.org/officeDocument/2006/relationships/hyperlink" Target="https://cs.gmu.edu/~winglam/classes/637/final/take-home-final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xEgKS8yF4w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7-Kfc-mtlA?feature=oembed" TargetMode="Externa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winglam/classes/637/final/take-home-final.html" TargetMode="External"/><Relationship Id="rId2" Type="http://schemas.openxmlformats.org/officeDocument/2006/relationships/hyperlink" Target="https://cs.gmu.edu/~winglam/classes/637/assigns/assign0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-defenders.org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cxEgKS8yF4w?feature=oembed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developer.android.com/studio/test/monkey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tekeye.biz/wp-content/uploads/2013/03/android_coordinate_system.pn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www.tutorialspoint.com/android/images/ui_control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X2otzqZvZ4M" TargetMode="External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winglam/classes/637/assigns/assign06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-defenders.org/" TargetMode="External"/><Relationship Id="rId4" Type="http://schemas.openxmlformats.org/officeDocument/2006/relationships/hyperlink" Target="https://cs.gmu.edu/~winglam/classes/637/final/take-home-final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98750" y="990600"/>
            <a:ext cx="10872470" cy="157427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5080" algn="ctr">
              <a:lnSpc>
                <a:spcPct val="90400"/>
              </a:lnSpc>
              <a:spcBef>
                <a:spcPts val="720"/>
              </a:spcBef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 to Software Testing:</a:t>
            </a:r>
            <a:br>
              <a:rPr lang="en-US" sz="5400" dirty="0"/>
            </a:br>
            <a:r>
              <a:rPr lang="en-US" sz="5300" spc="-25" dirty="0">
                <a:solidFill>
                  <a:srgbClr val="C00000"/>
                </a:solidFill>
              </a:rPr>
              <a:t>M</a:t>
            </a:r>
            <a:r>
              <a:rPr sz="5300" spc="-25" dirty="0">
                <a:solidFill>
                  <a:srgbClr val="C00000"/>
                </a:solidFill>
              </a:rPr>
              <a:t>utation</a:t>
            </a:r>
            <a:r>
              <a:rPr sz="5300" spc="-305" dirty="0">
                <a:solidFill>
                  <a:srgbClr val="C00000"/>
                </a:solidFill>
              </a:rPr>
              <a:t> </a:t>
            </a:r>
            <a:r>
              <a:rPr sz="5300" spc="-865" dirty="0">
                <a:solidFill>
                  <a:srgbClr val="C00000"/>
                </a:solidFill>
              </a:rPr>
              <a:t>T</a:t>
            </a:r>
            <a:r>
              <a:rPr sz="5300" spc="-245" dirty="0">
                <a:solidFill>
                  <a:srgbClr val="C00000"/>
                </a:solidFill>
              </a:rPr>
              <a:t>e</a:t>
            </a:r>
            <a:r>
              <a:rPr sz="5300" spc="-340" dirty="0">
                <a:solidFill>
                  <a:srgbClr val="C00000"/>
                </a:solidFill>
              </a:rPr>
              <a:t>s</a:t>
            </a:r>
            <a:r>
              <a:rPr sz="5300" spc="-254" dirty="0">
                <a:solidFill>
                  <a:srgbClr val="C00000"/>
                </a:solidFill>
              </a:rPr>
              <a:t>t</a:t>
            </a:r>
            <a:r>
              <a:rPr sz="5300" spc="-245" dirty="0">
                <a:solidFill>
                  <a:srgbClr val="C00000"/>
                </a:solidFill>
              </a:rPr>
              <a:t>i</a:t>
            </a:r>
            <a:r>
              <a:rPr sz="5300" spc="-250" dirty="0">
                <a:solidFill>
                  <a:srgbClr val="C00000"/>
                </a:solidFill>
              </a:rPr>
              <a:t>ng</a:t>
            </a:r>
            <a:endParaRPr sz="5300" dirty="0"/>
          </a:p>
        </p:txBody>
      </p:sp>
      <p:sp>
        <p:nvSpPr>
          <p:cNvPr id="3" name="object 3"/>
          <p:cNvSpPr txBox="1"/>
          <p:nvPr/>
        </p:nvSpPr>
        <p:spPr>
          <a:xfrm>
            <a:off x="2919900" y="3276600"/>
            <a:ext cx="6430170" cy="3296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06500"/>
              </a:lnSpc>
              <a:spcBef>
                <a:spcPts val="100"/>
              </a:spcBef>
            </a:pPr>
            <a:r>
              <a:rPr lang="en-US" sz="4000" spc="-245" dirty="0">
                <a:latin typeface="Arial"/>
                <a:cs typeface="Arial"/>
              </a:rPr>
              <a:t>SWE 637 </a:t>
            </a:r>
            <a:br>
              <a:rPr lang="en-US" sz="4000" spc="-245" dirty="0">
                <a:latin typeface="Arial"/>
                <a:cs typeface="Arial"/>
              </a:rPr>
            </a:br>
            <a:r>
              <a:rPr lang="en-US" sz="4000" spc="-210" dirty="0">
                <a:latin typeface="Arial"/>
                <a:cs typeface="Arial"/>
              </a:rPr>
              <a:t>Wing Lam</a:t>
            </a:r>
          </a:p>
          <a:p>
            <a:pPr marL="12700" marR="5080" indent="-3175" algn="ctr">
              <a:lnSpc>
                <a:spcPct val="106500"/>
              </a:lnSpc>
              <a:spcBef>
                <a:spcPts val="100"/>
              </a:spcBef>
            </a:pPr>
            <a:r>
              <a:rPr lang="en-US" sz="4000" dirty="0">
                <a:latin typeface="Arial"/>
                <a:cs typeface="Arial"/>
              </a:rPr>
              <a:t>George Mason University</a:t>
            </a:r>
          </a:p>
          <a:p>
            <a:pPr marL="12700" marR="5080" indent="-3175" algn="ctr">
              <a:lnSpc>
                <a:spcPct val="106500"/>
              </a:lnSpc>
              <a:spcBef>
                <a:spcPts val="100"/>
              </a:spcBef>
            </a:pPr>
            <a:endParaRPr lang="en-US" sz="4000" dirty="0">
              <a:latin typeface="Arial"/>
              <a:cs typeface="Arial"/>
            </a:endParaRPr>
          </a:p>
          <a:p>
            <a:pPr marL="12700" marR="5080" indent="-3175" algn="ctr">
              <a:lnSpc>
                <a:spcPct val="106500"/>
              </a:lnSpc>
              <a:spcBef>
                <a:spcPts val="100"/>
              </a:spcBef>
            </a:pPr>
            <a:endParaRPr sz="4000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41AB2-7E3B-FB55-C5A1-B66E2B8B6306}"/>
              </a:ext>
            </a:extLst>
          </p:cNvPr>
          <p:cNvSpPr/>
          <p:nvPr/>
        </p:nvSpPr>
        <p:spPr>
          <a:xfrm>
            <a:off x="3719753" y="5791200"/>
            <a:ext cx="475249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00" b="0" kern="0" dirty="0">
                <a:solidFill>
                  <a:schemeClr val="tx1"/>
                </a:solidFill>
                <a:latin typeface="Gill Sans MT" pitchFamily="34" charset="0"/>
              </a:rPr>
              <a:t>Slides adapted from </a:t>
            </a:r>
            <a:r>
              <a:rPr lang="en-US" sz="1800" b="0" kern="0" dirty="0" err="1">
                <a:solidFill>
                  <a:schemeClr val="tx1"/>
                </a:solidFill>
                <a:latin typeface="Gill Sans MT" pitchFamily="34" charset="0"/>
              </a:rPr>
              <a:t>Lingming</a:t>
            </a:r>
            <a:r>
              <a:rPr lang="en-US" sz="1800" b="0" kern="0" dirty="0">
                <a:solidFill>
                  <a:schemeClr val="tx1"/>
                </a:solidFill>
                <a:latin typeface="Gill Sans MT" pitchFamily="34" charset="0"/>
              </a:rPr>
              <a:t> Zhang</a:t>
            </a:r>
          </a:p>
          <a:p>
            <a:pPr lvl="0" algn="ctr">
              <a:lnSpc>
                <a:spcPct val="90000"/>
              </a:lnSpc>
              <a:spcBef>
                <a:spcPct val="30000"/>
              </a:spcBef>
              <a:buSzPct val="75000"/>
            </a:pPr>
            <a:r>
              <a:rPr lang="en-US" sz="1800" b="0" kern="0" dirty="0">
                <a:solidFill>
                  <a:schemeClr val="tx1"/>
                </a:solidFill>
                <a:latin typeface="Gill Sans MT" pitchFamily="34" charset="0"/>
              </a:rPr>
              <a:t>https://</a:t>
            </a:r>
            <a:r>
              <a:rPr lang="en-US" sz="1800" b="0" kern="0" dirty="0" err="1">
                <a:solidFill>
                  <a:schemeClr val="tx1"/>
                </a:solidFill>
                <a:latin typeface="Gill Sans MT" pitchFamily="34" charset="0"/>
              </a:rPr>
              <a:t>lingming.cs.illinois.edu</a:t>
            </a:r>
            <a:endParaRPr lang="en-US" sz="1800" b="0" kern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6CDC-3DE4-3BB1-D8A5-E36A3DF0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8B3DB-C4E3-C9B2-8171-7D08E82E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716532"/>
            <a:ext cx="10396217" cy="166199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is mutation testing?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Why is it useful?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are the three steps to do mutation testing?</a:t>
            </a:r>
          </a:p>
        </p:txBody>
      </p:sp>
    </p:spTree>
    <p:extLst>
      <p:ext uri="{BB962C8B-B14F-4D97-AF65-F5344CB8AC3E}">
        <p14:creationId xmlns:p14="http://schemas.microsoft.com/office/powerpoint/2010/main" val="303317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Summary</a:t>
            </a:r>
            <a:r>
              <a:rPr spc="-225" dirty="0"/>
              <a:t> </a:t>
            </a:r>
            <a:r>
              <a:rPr spc="-10" dirty="0"/>
              <a:t>of</a:t>
            </a:r>
            <a:r>
              <a:rPr spc="-265" dirty="0"/>
              <a:t> </a:t>
            </a:r>
            <a:r>
              <a:rPr spc="-65" dirty="0"/>
              <a:t>Mutation</a:t>
            </a:r>
            <a:r>
              <a:rPr spc="-240" dirty="0"/>
              <a:t> </a:t>
            </a:r>
            <a:r>
              <a:rPr spc="-745" dirty="0"/>
              <a:t>T</a:t>
            </a:r>
            <a:r>
              <a:rPr spc="-235" dirty="0"/>
              <a:t>e</a:t>
            </a:r>
            <a:r>
              <a:rPr spc="-310" dirty="0"/>
              <a:t>s</a:t>
            </a:r>
            <a:r>
              <a:rPr spc="-235" dirty="0"/>
              <a:t>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826" y="1645559"/>
            <a:ext cx="10824574" cy="429091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84455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3600" spc="-265" dirty="0">
                <a:latin typeface="Arial"/>
                <a:cs typeface="Arial"/>
              </a:rPr>
              <a:t>A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spc="-60" dirty="0">
                <a:latin typeface="Arial"/>
                <a:cs typeface="Arial"/>
              </a:rPr>
              <a:t>fault-</a:t>
            </a:r>
            <a:r>
              <a:rPr sz="3600" spc="-185" dirty="0">
                <a:latin typeface="Arial"/>
                <a:cs typeface="Arial"/>
              </a:rPr>
              <a:t>based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spc="-95" dirty="0">
                <a:latin typeface="Arial"/>
                <a:cs typeface="Arial"/>
              </a:rPr>
              <a:t>methodology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for</a:t>
            </a:r>
            <a:r>
              <a:rPr sz="3600" spc="-120" dirty="0">
                <a:latin typeface="Arial"/>
                <a:cs typeface="Arial"/>
              </a:rPr>
              <a:t> </a:t>
            </a:r>
            <a:r>
              <a:rPr sz="3600" spc="-114" dirty="0">
                <a:latin typeface="Arial"/>
                <a:cs typeface="Arial"/>
              </a:rPr>
              <a:t>evaluating</a:t>
            </a:r>
            <a:r>
              <a:rPr sz="3600" spc="-125" dirty="0">
                <a:latin typeface="Arial"/>
                <a:cs typeface="Arial"/>
              </a:rPr>
              <a:t> </a:t>
            </a:r>
            <a:r>
              <a:rPr sz="3600" spc="-120" dirty="0">
                <a:latin typeface="Arial"/>
                <a:cs typeface="Arial"/>
              </a:rPr>
              <a:t>tests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spc="-70" dirty="0">
                <a:latin typeface="Arial"/>
                <a:cs typeface="Arial"/>
              </a:rPr>
              <a:t>[Hamlet1977, </a:t>
            </a:r>
            <a:r>
              <a:rPr sz="3600" spc="-20" dirty="0">
                <a:latin typeface="Arial"/>
                <a:cs typeface="Arial"/>
              </a:rPr>
              <a:t>DeMillo+1978]</a:t>
            </a:r>
            <a:endParaRPr sz="3600" dirty="0">
              <a:latin typeface="Arial"/>
              <a:cs typeface="Arial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3200" b="1" spc="-185" dirty="0">
                <a:latin typeface="Arial"/>
                <a:cs typeface="Arial"/>
              </a:rPr>
              <a:t>Step-</a:t>
            </a:r>
            <a:r>
              <a:rPr sz="3200" b="1" spc="-85" dirty="0">
                <a:latin typeface="Arial"/>
                <a:cs typeface="Arial"/>
              </a:rPr>
              <a:t>1</a:t>
            </a:r>
            <a:r>
              <a:rPr sz="3200" spc="-85" dirty="0">
                <a:latin typeface="Arial"/>
                <a:cs typeface="Arial"/>
              </a:rPr>
              <a:t>: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Applies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artificial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changes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based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on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mutation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operators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60" dirty="0">
                <a:latin typeface="Arial"/>
                <a:cs typeface="Arial"/>
              </a:rPr>
              <a:t>generate </a:t>
            </a:r>
            <a:r>
              <a:rPr sz="3200" spc="-75" dirty="0">
                <a:latin typeface="Arial"/>
                <a:cs typeface="Arial"/>
              </a:rPr>
              <a:t>mutants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(each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mutant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with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75" dirty="0">
                <a:latin typeface="Arial"/>
                <a:cs typeface="Arial"/>
              </a:rPr>
              <a:t>only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one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artificial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bug)</a:t>
            </a:r>
            <a:endParaRPr sz="3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3200" b="1" spc="-185" dirty="0">
                <a:latin typeface="Arial"/>
                <a:cs typeface="Arial"/>
              </a:rPr>
              <a:t>Step-</a:t>
            </a:r>
            <a:r>
              <a:rPr sz="3200" b="1" spc="-85" dirty="0">
                <a:latin typeface="Arial"/>
                <a:cs typeface="Arial"/>
              </a:rPr>
              <a:t>2</a:t>
            </a:r>
            <a:r>
              <a:rPr sz="3200" spc="-85" dirty="0">
                <a:latin typeface="Arial"/>
                <a:cs typeface="Arial"/>
              </a:rPr>
              <a:t>: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225" dirty="0">
                <a:latin typeface="Arial"/>
                <a:cs typeface="Arial"/>
              </a:rPr>
              <a:t>Runs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the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0" dirty="0">
                <a:latin typeface="Arial"/>
                <a:cs typeface="Arial"/>
              </a:rPr>
              <a:t>test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suite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25" dirty="0">
                <a:latin typeface="Arial"/>
                <a:cs typeface="Arial"/>
              </a:rPr>
              <a:t>against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each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mutant</a:t>
            </a:r>
            <a:endParaRPr sz="3200" dirty="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800" dirty="0">
                <a:latin typeface="Arial"/>
                <a:cs typeface="Arial"/>
              </a:rPr>
              <a:t>If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any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test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fails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(i.e.,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mutant’s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output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!=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original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output),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mutant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is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killed</a:t>
            </a:r>
            <a:endParaRPr sz="2800" dirty="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1155065" algn="l"/>
                <a:tab pos="1155700" algn="l"/>
              </a:tabLst>
            </a:pPr>
            <a:r>
              <a:rPr sz="2800" dirty="0">
                <a:latin typeface="Arial"/>
                <a:cs typeface="Arial"/>
              </a:rPr>
              <a:t>If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all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tests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pass,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mutant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survives</a:t>
            </a:r>
            <a:endParaRPr sz="2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3200" b="1" spc="-185" dirty="0">
                <a:latin typeface="Arial"/>
                <a:cs typeface="Arial"/>
              </a:rPr>
              <a:t>Step-</a:t>
            </a:r>
            <a:r>
              <a:rPr sz="3200" b="1" spc="-85" dirty="0">
                <a:latin typeface="Arial"/>
                <a:cs typeface="Arial"/>
              </a:rPr>
              <a:t>3</a:t>
            </a:r>
            <a:r>
              <a:rPr sz="3200" spc="-85" dirty="0">
                <a:latin typeface="Arial"/>
                <a:cs typeface="Arial"/>
              </a:rPr>
              <a:t>: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145" dirty="0">
                <a:latin typeface="Arial"/>
                <a:cs typeface="Arial"/>
              </a:rPr>
              <a:t>Computes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mutation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125" dirty="0">
                <a:latin typeface="Arial"/>
                <a:cs typeface="Arial"/>
              </a:rPr>
              <a:t>score: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higher, </a:t>
            </a:r>
            <a:r>
              <a:rPr sz="3200" spc="-35" dirty="0">
                <a:latin typeface="Arial"/>
                <a:cs typeface="Arial"/>
              </a:rPr>
              <a:t>the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better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42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This</a:t>
            </a:r>
            <a:r>
              <a:rPr spc="-225" dirty="0"/>
              <a:t> </a:t>
            </a:r>
            <a:r>
              <a:rPr spc="-360"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3006725" cy="12750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25" dirty="0">
                <a:latin typeface="Arial"/>
                <a:cs typeface="Arial"/>
              </a:rPr>
              <a:t>Mutation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200" dirty="0">
                <a:latin typeface="Arial"/>
                <a:cs typeface="Arial"/>
              </a:rPr>
              <a:t>Basic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idea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sz="2400" spc="-90" dirty="0">
                <a:latin typeface="Arial"/>
                <a:cs typeface="Arial"/>
              </a:rPr>
              <a:t>Detailed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297" y="3045759"/>
            <a:ext cx="3573145" cy="38354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400685" indent="-229235">
              <a:lnSpc>
                <a:spcPct val="100000"/>
              </a:lnSpc>
              <a:spcBef>
                <a:spcPts val="40"/>
              </a:spcBef>
              <a:buChar char="•"/>
              <a:tabLst>
                <a:tab pos="401320" algn="l"/>
              </a:tabLst>
            </a:pPr>
            <a:r>
              <a:rPr sz="2400" spc="-60" dirty="0">
                <a:latin typeface="Arial"/>
                <a:cs typeface="Arial"/>
              </a:rPr>
              <a:t>Limitation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solutions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139" y="3396995"/>
            <a:ext cx="2789555" cy="14319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fewer</a:t>
            </a:r>
            <a:endParaRPr sz="2000">
              <a:latin typeface="Arial"/>
              <a:cs typeface="Arial"/>
            </a:endParaRPr>
          </a:p>
          <a:p>
            <a:pPr marL="697865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faster</a:t>
            </a:r>
            <a:endParaRPr sz="2000">
              <a:latin typeface="Arial"/>
              <a:cs typeface="Arial"/>
            </a:endParaRPr>
          </a:p>
          <a:p>
            <a:pPr marL="697865" indent="-228600">
              <a:lnSpc>
                <a:spcPct val="100000"/>
              </a:lnSpc>
              <a:spcBef>
                <a:spcPts val="31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smarter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1300" algn="l"/>
              </a:tabLst>
            </a:pPr>
            <a:r>
              <a:rPr sz="2400" spc="-135" dirty="0">
                <a:latin typeface="Arial"/>
                <a:cs typeface="Arial"/>
              </a:rPr>
              <a:t>State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Limitation</a:t>
            </a:r>
            <a:r>
              <a:rPr spc="-225" dirty="0"/>
              <a:t> </a:t>
            </a:r>
            <a:r>
              <a:rPr spc="-10" dirty="0"/>
              <a:t>of</a:t>
            </a:r>
            <a:r>
              <a:rPr spc="-220" dirty="0"/>
              <a:t> </a:t>
            </a:r>
            <a:r>
              <a:rPr spc="-75" dirty="0"/>
              <a:t>Mutation</a:t>
            </a:r>
            <a:r>
              <a:rPr spc="-225" dirty="0"/>
              <a:t> </a:t>
            </a:r>
            <a:r>
              <a:rPr spc="-745" dirty="0"/>
              <a:t>T</a:t>
            </a:r>
            <a:r>
              <a:rPr spc="-235" dirty="0"/>
              <a:t>e</a:t>
            </a:r>
            <a:r>
              <a:rPr spc="-310" dirty="0"/>
              <a:t>s</a:t>
            </a:r>
            <a:r>
              <a:rPr spc="-235" dirty="0"/>
              <a:t>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12315"/>
            <a:ext cx="9884410" cy="19538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4925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25" dirty="0">
                <a:latin typeface="Arial"/>
                <a:cs typeface="Arial"/>
              </a:rPr>
              <a:t>Mutation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is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extremely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Helvetica"/>
                <a:cs typeface="Helvetica"/>
              </a:rPr>
              <a:t>costly</a:t>
            </a:r>
            <a:r>
              <a:rPr sz="2800" spc="-10" dirty="0">
                <a:latin typeface="Arial"/>
                <a:cs typeface="Arial"/>
              </a:rPr>
              <a:t>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since</a:t>
            </a:r>
            <a:r>
              <a:rPr sz="2800" spc="-130" dirty="0">
                <a:latin typeface="Arial"/>
                <a:cs typeface="Arial"/>
              </a:rPr>
              <a:t> we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need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run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the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test </a:t>
            </a:r>
            <a:r>
              <a:rPr sz="2800" spc="-95" dirty="0">
                <a:latin typeface="Arial"/>
                <a:cs typeface="Arial"/>
              </a:rPr>
              <a:t>suite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against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each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mutant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ts val="2735"/>
              </a:lnSpc>
              <a:spcBef>
                <a:spcPts val="190"/>
              </a:spcBef>
              <a:buChar char="•"/>
              <a:tabLst>
                <a:tab pos="698500" algn="l"/>
              </a:tabLst>
            </a:pPr>
            <a:r>
              <a:rPr sz="2400" spc="-155" dirty="0">
                <a:latin typeface="Arial"/>
                <a:cs typeface="Arial"/>
              </a:rPr>
              <a:t>Using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108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operators,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Helvetica"/>
                <a:cs typeface="Helvetica"/>
              </a:rPr>
              <a:t>Proteum</a:t>
            </a:r>
            <a:r>
              <a:rPr sz="2400" spc="-120" dirty="0">
                <a:latin typeface="Helvetica"/>
                <a:cs typeface="Helvetica"/>
              </a:rPr>
              <a:t> </a:t>
            </a:r>
            <a:r>
              <a:rPr sz="2400" spc="-130" dirty="0">
                <a:latin typeface="Arial"/>
                <a:cs typeface="Arial"/>
              </a:rPr>
              <a:t>generates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4,937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mutants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20" dirty="0">
                <a:latin typeface="Helvetica"/>
                <a:cs typeface="Helvetica"/>
              </a:rPr>
              <a:t>tcas</a:t>
            </a:r>
            <a:endParaRPr sz="2400">
              <a:latin typeface="Helvetica"/>
              <a:cs typeface="Helvetica"/>
            </a:endParaRPr>
          </a:p>
          <a:p>
            <a:pPr marL="698500">
              <a:lnSpc>
                <a:spcPts val="2735"/>
              </a:lnSpc>
            </a:pPr>
            <a:r>
              <a:rPr sz="2400" spc="-75" dirty="0">
                <a:latin typeface="Arial"/>
                <a:cs typeface="Arial"/>
              </a:rPr>
              <a:t>(only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137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lines):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4937 </a:t>
            </a:r>
            <a:r>
              <a:rPr sz="2400" spc="-75" dirty="0">
                <a:latin typeface="Arial"/>
                <a:cs typeface="Arial"/>
              </a:rPr>
              <a:t>times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slowdown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(without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any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optimization)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698500" algn="l"/>
              </a:tabLst>
            </a:pPr>
            <a:r>
              <a:rPr sz="2400" spc="-130" dirty="0">
                <a:latin typeface="Arial"/>
                <a:cs typeface="Arial"/>
              </a:rPr>
              <a:t>State-</a:t>
            </a:r>
            <a:r>
              <a:rPr sz="2400" spc="-60" dirty="0">
                <a:latin typeface="Arial"/>
                <a:cs typeface="Arial"/>
              </a:rPr>
              <a:t>of-</a:t>
            </a:r>
            <a:r>
              <a:rPr sz="2400" spc="-50" dirty="0">
                <a:latin typeface="Arial"/>
                <a:cs typeface="Arial"/>
              </a:rPr>
              <a:t>the-</a:t>
            </a:r>
            <a:r>
              <a:rPr sz="2400" dirty="0">
                <a:latin typeface="Arial"/>
                <a:cs typeface="Arial"/>
              </a:rPr>
              <a:t>art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254" dirty="0">
                <a:latin typeface="Arial"/>
                <a:cs typeface="Arial"/>
              </a:rPr>
              <a:t>PIT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tool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(with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many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optimizations)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11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60" dirty="0">
                <a:latin typeface="Arial"/>
                <a:cs typeface="Arial"/>
              </a:rPr>
              <a:t>OSS: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7131" y="3918247"/>
            <a:ext cx="5977255" cy="1903095"/>
            <a:chOff x="3167131" y="3918247"/>
            <a:chExt cx="5977255" cy="1903095"/>
          </a:xfrm>
        </p:grpSpPr>
        <p:sp>
          <p:nvSpPr>
            <p:cNvPr id="5" name="object 5"/>
            <p:cNvSpPr/>
            <p:nvPr/>
          </p:nvSpPr>
          <p:spPr>
            <a:xfrm>
              <a:off x="4718304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7131" y="5059680"/>
              <a:ext cx="2252345" cy="378460"/>
            </a:xfrm>
            <a:custGeom>
              <a:avLst/>
              <a:gdLst/>
              <a:ahLst/>
              <a:cxnLst/>
              <a:rect l="l" t="t" r="r" b="b"/>
              <a:pathLst>
                <a:path w="2252345" h="378460">
                  <a:moveTo>
                    <a:pt x="0" y="377952"/>
                  </a:moveTo>
                  <a:lnTo>
                    <a:pt x="1164076" y="377952"/>
                  </a:lnTo>
                </a:path>
                <a:path w="2252345" h="378460">
                  <a:moveTo>
                    <a:pt x="1551172" y="377952"/>
                  </a:moveTo>
                  <a:lnTo>
                    <a:pt x="2252212" y="377952"/>
                  </a:lnTo>
                </a:path>
                <a:path w="2252345" h="378460">
                  <a:moveTo>
                    <a:pt x="0" y="188976"/>
                  </a:moveTo>
                  <a:lnTo>
                    <a:pt x="1164076" y="188976"/>
                  </a:lnTo>
                </a:path>
                <a:path w="2252345" h="378460">
                  <a:moveTo>
                    <a:pt x="1551172" y="188976"/>
                  </a:moveTo>
                  <a:lnTo>
                    <a:pt x="2252212" y="188976"/>
                  </a:lnTo>
                </a:path>
                <a:path w="2252345" h="378460">
                  <a:moveTo>
                    <a:pt x="0" y="0"/>
                  </a:moveTo>
                  <a:lnTo>
                    <a:pt x="1164076" y="0"/>
                  </a:lnTo>
                </a:path>
                <a:path w="2252345" h="378460">
                  <a:moveTo>
                    <a:pt x="1551172" y="0"/>
                  </a:moveTo>
                  <a:lnTo>
                    <a:pt x="2252212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1208" y="4931664"/>
              <a:ext cx="387350" cy="713105"/>
            </a:xfrm>
            <a:custGeom>
              <a:avLst/>
              <a:gdLst/>
              <a:ahLst/>
              <a:cxnLst/>
              <a:rect l="l" t="t" r="r" b="b"/>
              <a:pathLst>
                <a:path w="387350" h="713104">
                  <a:moveTo>
                    <a:pt x="0" y="713078"/>
                  </a:moveTo>
                  <a:lnTo>
                    <a:pt x="387095" y="713078"/>
                  </a:lnTo>
                  <a:lnTo>
                    <a:pt x="387095" y="0"/>
                  </a:lnTo>
                  <a:lnTo>
                    <a:pt x="0" y="0"/>
                  </a:lnTo>
                  <a:lnTo>
                    <a:pt x="0" y="713078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63895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3751" y="5623559"/>
              <a:ext cx="390525" cy="21590"/>
            </a:xfrm>
            <a:custGeom>
              <a:avLst/>
              <a:gdLst/>
              <a:ahLst/>
              <a:cxnLst/>
              <a:rect l="l" t="t" r="r" b="b"/>
              <a:pathLst>
                <a:path w="390525" h="21589">
                  <a:moveTo>
                    <a:pt x="0" y="21182"/>
                  </a:moveTo>
                  <a:lnTo>
                    <a:pt x="390144" y="21182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21182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6439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7131" y="4870704"/>
              <a:ext cx="3337560" cy="567055"/>
            </a:xfrm>
            <a:custGeom>
              <a:avLst/>
              <a:gdLst/>
              <a:ahLst/>
              <a:cxnLst/>
              <a:rect l="l" t="t" r="r" b="b"/>
              <a:pathLst>
                <a:path w="3337559" h="567054">
                  <a:moveTo>
                    <a:pt x="2639308" y="566928"/>
                  </a:moveTo>
                  <a:lnTo>
                    <a:pt x="3337300" y="566928"/>
                  </a:lnTo>
                </a:path>
                <a:path w="3337559" h="567054">
                  <a:moveTo>
                    <a:pt x="2639308" y="377952"/>
                  </a:moveTo>
                  <a:lnTo>
                    <a:pt x="3337300" y="377952"/>
                  </a:lnTo>
                </a:path>
                <a:path w="3337559" h="567054">
                  <a:moveTo>
                    <a:pt x="2639308" y="188976"/>
                  </a:moveTo>
                  <a:lnTo>
                    <a:pt x="3337300" y="188976"/>
                  </a:lnTo>
                </a:path>
                <a:path w="3337559" h="567054">
                  <a:moveTo>
                    <a:pt x="0" y="0"/>
                  </a:moveTo>
                  <a:lnTo>
                    <a:pt x="2252212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6440" y="4858258"/>
              <a:ext cx="3338195" cy="19050"/>
            </a:xfrm>
            <a:custGeom>
              <a:avLst/>
              <a:gdLst/>
              <a:ahLst/>
              <a:cxnLst/>
              <a:rect l="l" t="t" r="r" b="b"/>
              <a:pathLst>
                <a:path w="3338195" h="19050">
                  <a:moveTo>
                    <a:pt x="3337623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458"/>
                  </a:lnTo>
                  <a:lnTo>
                    <a:pt x="0" y="18808"/>
                  </a:lnTo>
                  <a:lnTo>
                    <a:pt x="3337623" y="18808"/>
                  </a:lnTo>
                  <a:lnTo>
                    <a:pt x="3337623" y="12458"/>
                  </a:lnTo>
                  <a:lnTo>
                    <a:pt x="3337623" y="6350"/>
                  </a:lnTo>
                  <a:lnTo>
                    <a:pt x="3337623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67131" y="4114800"/>
              <a:ext cx="5977255" cy="567055"/>
            </a:xfrm>
            <a:custGeom>
              <a:avLst/>
              <a:gdLst/>
              <a:ahLst/>
              <a:cxnLst/>
              <a:rect l="l" t="t" r="r" b="b"/>
              <a:pathLst>
                <a:path w="5977255" h="567054">
                  <a:moveTo>
                    <a:pt x="0" y="566928"/>
                  </a:moveTo>
                  <a:lnTo>
                    <a:pt x="2252212" y="566928"/>
                  </a:lnTo>
                </a:path>
                <a:path w="5977255" h="567054">
                  <a:moveTo>
                    <a:pt x="2639308" y="566928"/>
                  </a:moveTo>
                  <a:lnTo>
                    <a:pt x="5976933" y="566928"/>
                  </a:lnTo>
                </a:path>
                <a:path w="5977255" h="567054">
                  <a:moveTo>
                    <a:pt x="0" y="377952"/>
                  </a:moveTo>
                  <a:lnTo>
                    <a:pt x="2252212" y="377952"/>
                  </a:lnTo>
                </a:path>
                <a:path w="5977255" h="567054">
                  <a:moveTo>
                    <a:pt x="2639308" y="377952"/>
                  </a:moveTo>
                  <a:lnTo>
                    <a:pt x="5976933" y="377952"/>
                  </a:lnTo>
                </a:path>
                <a:path w="5977255" h="567054">
                  <a:moveTo>
                    <a:pt x="0" y="188976"/>
                  </a:moveTo>
                  <a:lnTo>
                    <a:pt x="2252212" y="188976"/>
                  </a:lnTo>
                </a:path>
                <a:path w="5977255" h="567054">
                  <a:moveTo>
                    <a:pt x="2639308" y="188976"/>
                  </a:moveTo>
                  <a:lnTo>
                    <a:pt x="5976933" y="188976"/>
                  </a:lnTo>
                </a:path>
                <a:path w="5977255" h="567054">
                  <a:moveTo>
                    <a:pt x="0" y="0"/>
                  </a:moveTo>
                  <a:lnTo>
                    <a:pt x="2252212" y="0"/>
                  </a:lnTo>
                </a:path>
                <a:path w="5977255" h="567054">
                  <a:moveTo>
                    <a:pt x="2639308" y="0"/>
                  </a:moveTo>
                  <a:lnTo>
                    <a:pt x="5976933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9344" y="4016971"/>
              <a:ext cx="387350" cy="1628139"/>
            </a:xfrm>
            <a:custGeom>
              <a:avLst/>
              <a:gdLst/>
              <a:ahLst/>
              <a:cxnLst/>
              <a:rect l="l" t="t" r="r" b="b"/>
              <a:pathLst>
                <a:path w="387350" h="1628139">
                  <a:moveTo>
                    <a:pt x="0" y="1627771"/>
                  </a:moveTo>
                  <a:lnTo>
                    <a:pt x="387095" y="1627771"/>
                  </a:lnTo>
                  <a:lnTo>
                    <a:pt x="387095" y="0"/>
                  </a:lnTo>
                  <a:lnTo>
                    <a:pt x="0" y="0"/>
                  </a:lnTo>
                  <a:lnTo>
                    <a:pt x="0" y="1627771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983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7" y="6350"/>
                  </a:lnTo>
                </a:path>
                <a:path w="155575" h="6350">
                  <a:moveTo>
                    <a:pt x="0" y="0"/>
                  </a:moveTo>
                  <a:lnTo>
                    <a:pt x="155447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1888" y="5465064"/>
              <a:ext cx="387350" cy="179705"/>
            </a:xfrm>
            <a:custGeom>
              <a:avLst/>
              <a:gdLst/>
              <a:ahLst/>
              <a:cxnLst/>
              <a:rect l="l" t="t" r="r" b="b"/>
              <a:pathLst>
                <a:path w="387350" h="179704">
                  <a:moveTo>
                    <a:pt x="0" y="179678"/>
                  </a:moveTo>
                  <a:lnTo>
                    <a:pt x="387096" y="179678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179678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91528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91528" y="5425186"/>
              <a:ext cx="1243965" cy="19050"/>
            </a:xfrm>
            <a:custGeom>
              <a:avLst/>
              <a:gdLst/>
              <a:ahLst/>
              <a:cxnLst/>
              <a:rect l="l" t="t" r="r" b="b"/>
              <a:pathLst>
                <a:path w="1243965" h="19050">
                  <a:moveTo>
                    <a:pt x="1243584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458"/>
                  </a:lnTo>
                  <a:lnTo>
                    <a:pt x="0" y="18808"/>
                  </a:lnTo>
                  <a:lnTo>
                    <a:pt x="1243584" y="18808"/>
                  </a:lnTo>
                  <a:lnTo>
                    <a:pt x="1243584" y="12458"/>
                  </a:lnTo>
                  <a:lnTo>
                    <a:pt x="1243584" y="6350"/>
                  </a:lnTo>
                  <a:lnTo>
                    <a:pt x="1243584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91528" y="5059680"/>
              <a:ext cx="2252980" cy="189230"/>
            </a:xfrm>
            <a:custGeom>
              <a:avLst/>
              <a:gdLst/>
              <a:ahLst/>
              <a:cxnLst/>
              <a:rect l="l" t="t" r="r" b="b"/>
              <a:pathLst>
                <a:path w="2252979" h="189229">
                  <a:moveTo>
                    <a:pt x="0" y="188976"/>
                  </a:moveTo>
                  <a:lnTo>
                    <a:pt x="1243583" y="188976"/>
                  </a:lnTo>
                </a:path>
                <a:path w="2252979" h="189229">
                  <a:moveTo>
                    <a:pt x="0" y="0"/>
                  </a:moveTo>
                  <a:lnTo>
                    <a:pt x="2252536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04432" y="4864608"/>
              <a:ext cx="387350" cy="780415"/>
            </a:xfrm>
            <a:custGeom>
              <a:avLst/>
              <a:gdLst/>
              <a:ahLst/>
              <a:cxnLst/>
              <a:rect l="l" t="t" r="r" b="b"/>
              <a:pathLst>
                <a:path w="387350" h="780414">
                  <a:moveTo>
                    <a:pt x="0" y="780134"/>
                  </a:moveTo>
                  <a:lnTo>
                    <a:pt x="387096" y="780134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780134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37120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46976" y="5431536"/>
              <a:ext cx="390525" cy="213360"/>
            </a:xfrm>
            <a:custGeom>
              <a:avLst/>
              <a:gdLst/>
              <a:ahLst/>
              <a:cxnLst/>
              <a:rect l="l" t="t" r="r" b="b"/>
              <a:pathLst>
                <a:path w="390525" h="213360">
                  <a:moveTo>
                    <a:pt x="0" y="213206"/>
                  </a:moveTo>
                  <a:lnTo>
                    <a:pt x="390144" y="213206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213206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79664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7" y="6350"/>
                  </a:lnTo>
                </a:path>
                <a:path w="155575" h="6350">
                  <a:moveTo>
                    <a:pt x="0" y="0"/>
                  </a:moveTo>
                  <a:lnTo>
                    <a:pt x="155447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92567" y="5562600"/>
              <a:ext cx="387350" cy="82550"/>
            </a:xfrm>
            <a:custGeom>
              <a:avLst/>
              <a:gdLst/>
              <a:ahLst/>
              <a:cxnLst/>
              <a:rect l="l" t="t" r="r" b="b"/>
              <a:pathLst>
                <a:path w="387350" h="82550">
                  <a:moveTo>
                    <a:pt x="0" y="82142"/>
                  </a:moveTo>
                  <a:lnTo>
                    <a:pt x="387096" y="82142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82142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22208" y="5626480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6350"/>
                  </a:moveTo>
                  <a:lnTo>
                    <a:pt x="155448" y="6350"/>
                  </a:lnTo>
                </a:path>
                <a:path w="155575" h="6350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22208" y="5425186"/>
              <a:ext cx="622300" cy="19050"/>
            </a:xfrm>
            <a:custGeom>
              <a:avLst/>
              <a:gdLst/>
              <a:ahLst/>
              <a:cxnLst/>
              <a:rect l="l" t="t" r="r" b="b"/>
              <a:pathLst>
                <a:path w="622300" h="19050">
                  <a:moveTo>
                    <a:pt x="621855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458"/>
                  </a:lnTo>
                  <a:lnTo>
                    <a:pt x="0" y="18808"/>
                  </a:lnTo>
                  <a:lnTo>
                    <a:pt x="621855" y="18808"/>
                  </a:lnTo>
                  <a:lnTo>
                    <a:pt x="621855" y="12458"/>
                  </a:lnTo>
                  <a:lnTo>
                    <a:pt x="621855" y="6350"/>
                  </a:lnTo>
                  <a:lnTo>
                    <a:pt x="621855" y="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2208" y="5248656"/>
              <a:ext cx="622300" cy="0"/>
            </a:xfrm>
            <a:custGeom>
              <a:avLst/>
              <a:gdLst/>
              <a:ahLst/>
              <a:cxnLst/>
              <a:rect l="l" t="t" r="r" b="b"/>
              <a:pathLst>
                <a:path w="622300">
                  <a:moveTo>
                    <a:pt x="0" y="0"/>
                  </a:moveTo>
                  <a:lnTo>
                    <a:pt x="621856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35111" y="5196840"/>
              <a:ext cx="387350" cy="448309"/>
            </a:xfrm>
            <a:custGeom>
              <a:avLst/>
              <a:gdLst/>
              <a:ahLst/>
              <a:cxnLst/>
              <a:rect l="l" t="t" r="r" b="b"/>
              <a:pathLst>
                <a:path w="387350" h="448310">
                  <a:moveTo>
                    <a:pt x="0" y="447902"/>
                  </a:moveTo>
                  <a:lnTo>
                    <a:pt x="387096" y="447902"/>
                  </a:lnTo>
                  <a:lnTo>
                    <a:pt x="387096" y="0"/>
                  </a:lnTo>
                  <a:lnTo>
                    <a:pt x="0" y="0"/>
                  </a:lnTo>
                  <a:lnTo>
                    <a:pt x="0" y="447902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67800" y="5626480"/>
              <a:ext cx="76835" cy="6350"/>
            </a:xfrm>
            <a:custGeom>
              <a:avLst/>
              <a:gdLst/>
              <a:ahLst/>
              <a:cxnLst/>
              <a:rect l="l" t="t" r="r" b="b"/>
              <a:pathLst>
                <a:path w="76834" h="6350">
                  <a:moveTo>
                    <a:pt x="0" y="6350"/>
                  </a:moveTo>
                  <a:lnTo>
                    <a:pt x="76264" y="6350"/>
                  </a:lnTo>
                </a:path>
                <a:path w="76834" h="6350">
                  <a:moveTo>
                    <a:pt x="0" y="0"/>
                  </a:moveTo>
                  <a:lnTo>
                    <a:pt x="76264" y="0"/>
                  </a:lnTo>
                </a:path>
              </a:pathLst>
            </a:custGeom>
            <a:ln w="317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6120" y="5571744"/>
              <a:ext cx="5821680" cy="243204"/>
            </a:xfrm>
            <a:custGeom>
              <a:avLst/>
              <a:gdLst/>
              <a:ahLst/>
              <a:cxnLst/>
              <a:rect l="l" t="t" r="r" b="b"/>
              <a:pathLst>
                <a:path w="5821680" h="243204">
                  <a:moveTo>
                    <a:pt x="387096" y="123812"/>
                  </a:moveTo>
                  <a:lnTo>
                    <a:pt x="0" y="123812"/>
                  </a:lnTo>
                  <a:lnTo>
                    <a:pt x="0" y="242747"/>
                  </a:lnTo>
                  <a:lnTo>
                    <a:pt x="387096" y="242747"/>
                  </a:lnTo>
                  <a:lnTo>
                    <a:pt x="387096" y="123812"/>
                  </a:lnTo>
                  <a:close/>
                </a:path>
                <a:path w="5821680" h="243204">
                  <a:moveTo>
                    <a:pt x="929640" y="123812"/>
                  </a:moveTo>
                  <a:lnTo>
                    <a:pt x="542544" y="123812"/>
                  </a:lnTo>
                  <a:lnTo>
                    <a:pt x="542544" y="242747"/>
                  </a:lnTo>
                  <a:lnTo>
                    <a:pt x="929640" y="242747"/>
                  </a:lnTo>
                  <a:lnTo>
                    <a:pt x="929640" y="123812"/>
                  </a:lnTo>
                  <a:close/>
                </a:path>
                <a:path w="5821680" h="243204">
                  <a:moveTo>
                    <a:pt x="1472184" y="123812"/>
                  </a:moveTo>
                  <a:lnTo>
                    <a:pt x="1085088" y="123812"/>
                  </a:lnTo>
                  <a:lnTo>
                    <a:pt x="1085088" y="242747"/>
                  </a:lnTo>
                  <a:lnTo>
                    <a:pt x="1472184" y="242747"/>
                  </a:lnTo>
                  <a:lnTo>
                    <a:pt x="1472184" y="123812"/>
                  </a:lnTo>
                  <a:close/>
                </a:path>
                <a:path w="5821680" h="243204">
                  <a:moveTo>
                    <a:pt x="2017776" y="123812"/>
                  </a:moveTo>
                  <a:lnTo>
                    <a:pt x="1627632" y="123812"/>
                  </a:lnTo>
                  <a:lnTo>
                    <a:pt x="1627632" y="242747"/>
                  </a:lnTo>
                  <a:lnTo>
                    <a:pt x="2017776" y="242747"/>
                  </a:lnTo>
                  <a:lnTo>
                    <a:pt x="2017776" y="123812"/>
                  </a:lnTo>
                  <a:close/>
                </a:path>
                <a:path w="5821680" h="243204">
                  <a:moveTo>
                    <a:pt x="2560320" y="123812"/>
                  </a:moveTo>
                  <a:lnTo>
                    <a:pt x="2173224" y="123812"/>
                  </a:lnTo>
                  <a:lnTo>
                    <a:pt x="2173224" y="242747"/>
                  </a:lnTo>
                  <a:lnTo>
                    <a:pt x="2560320" y="242747"/>
                  </a:lnTo>
                  <a:lnTo>
                    <a:pt x="2560320" y="123812"/>
                  </a:lnTo>
                  <a:close/>
                </a:path>
                <a:path w="5821680" h="243204">
                  <a:moveTo>
                    <a:pt x="3102864" y="123812"/>
                  </a:moveTo>
                  <a:lnTo>
                    <a:pt x="2715768" y="123812"/>
                  </a:lnTo>
                  <a:lnTo>
                    <a:pt x="2715768" y="242747"/>
                  </a:lnTo>
                  <a:lnTo>
                    <a:pt x="3102864" y="242747"/>
                  </a:lnTo>
                  <a:lnTo>
                    <a:pt x="3102864" y="123812"/>
                  </a:lnTo>
                  <a:close/>
                </a:path>
                <a:path w="5821680" h="243204">
                  <a:moveTo>
                    <a:pt x="3645408" y="123812"/>
                  </a:moveTo>
                  <a:lnTo>
                    <a:pt x="3258299" y="123812"/>
                  </a:lnTo>
                  <a:lnTo>
                    <a:pt x="3258299" y="242747"/>
                  </a:lnTo>
                  <a:lnTo>
                    <a:pt x="3645408" y="242747"/>
                  </a:lnTo>
                  <a:lnTo>
                    <a:pt x="3645408" y="123812"/>
                  </a:lnTo>
                  <a:close/>
                </a:path>
                <a:path w="5821680" h="243204">
                  <a:moveTo>
                    <a:pt x="4191000" y="123812"/>
                  </a:moveTo>
                  <a:lnTo>
                    <a:pt x="3800856" y="123812"/>
                  </a:lnTo>
                  <a:lnTo>
                    <a:pt x="3800856" y="242747"/>
                  </a:lnTo>
                  <a:lnTo>
                    <a:pt x="4191000" y="242747"/>
                  </a:lnTo>
                  <a:lnTo>
                    <a:pt x="4191000" y="123812"/>
                  </a:lnTo>
                  <a:close/>
                </a:path>
                <a:path w="5821680" h="243204">
                  <a:moveTo>
                    <a:pt x="4733544" y="123812"/>
                  </a:moveTo>
                  <a:lnTo>
                    <a:pt x="4346448" y="123812"/>
                  </a:lnTo>
                  <a:lnTo>
                    <a:pt x="4346448" y="242747"/>
                  </a:lnTo>
                  <a:lnTo>
                    <a:pt x="4733544" y="242747"/>
                  </a:lnTo>
                  <a:lnTo>
                    <a:pt x="4733544" y="123812"/>
                  </a:lnTo>
                  <a:close/>
                </a:path>
                <a:path w="5821680" h="243204">
                  <a:moveTo>
                    <a:pt x="5276088" y="123812"/>
                  </a:moveTo>
                  <a:lnTo>
                    <a:pt x="4888992" y="123812"/>
                  </a:lnTo>
                  <a:lnTo>
                    <a:pt x="4888992" y="242747"/>
                  </a:lnTo>
                  <a:lnTo>
                    <a:pt x="5276088" y="242747"/>
                  </a:lnTo>
                  <a:lnTo>
                    <a:pt x="5276088" y="123812"/>
                  </a:lnTo>
                  <a:close/>
                </a:path>
                <a:path w="5821680" h="243204">
                  <a:moveTo>
                    <a:pt x="5821680" y="123812"/>
                  </a:moveTo>
                  <a:lnTo>
                    <a:pt x="5431536" y="123812"/>
                  </a:lnTo>
                  <a:lnTo>
                    <a:pt x="5431536" y="242747"/>
                  </a:lnTo>
                  <a:lnTo>
                    <a:pt x="5821680" y="242747"/>
                  </a:lnTo>
                  <a:lnTo>
                    <a:pt x="5821680" y="123812"/>
                  </a:lnTo>
                  <a:close/>
                </a:path>
                <a:path w="5821680" h="243204">
                  <a:moveTo>
                    <a:pt x="5821680" y="0"/>
                  </a:moveTo>
                  <a:lnTo>
                    <a:pt x="5431536" y="0"/>
                  </a:lnTo>
                  <a:lnTo>
                    <a:pt x="5431536" y="72999"/>
                  </a:lnTo>
                  <a:lnTo>
                    <a:pt x="5821680" y="72999"/>
                  </a:lnTo>
                  <a:lnTo>
                    <a:pt x="5821680" y="0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7131" y="5814488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6933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6120" y="5632703"/>
              <a:ext cx="387350" cy="12065"/>
            </a:xfrm>
            <a:custGeom>
              <a:avLst/>
              <a:gdLst/>
              <a:ahLst/>
              <a:cxnLst/>
              <a:rect l="l" t="t" r="r" b="b"/>
              <a:pathLst>
                <a:path w="387350" h="12064">
                  <a:moveTo>
                    <a:pt x="0" y="12038"/>
                  </a:moveTo>
                  <a:lnTo>
                    <a:pt x="387095" y="12038"/>
                  </a:lnTo>
                  <a:lnTo>
                    <a:pt x="387095" y="0"/>
                  </a:lnTo>
                  <a:lnTo>
                    <a:pt x="0" y="0"/>
                  </a:lnTo>
                  <a:lnTo>
                    <a:pt x="0" y="12038"/>
                  </a:lnTo>
                  <a:close/>
                </a:path>
              </a:pathLst>
            </a:custGeom>
            <a:solidFill>
              <a:srgbClr val="9093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34197" y="5670142"/>
              <a:ext cx="5864225" cy="0"/>
            </a:xfrm>
            <a:custGeom>
              <a:avLst/>
              <a:gdLst/>
              <a:ahLst/>
              <a:cxnLst/>
              <a:rect l="l" t="t" r="r" b="b"/>
              <a:pathLst>
                <a:path w="5864225">
                  <a:moveTo>
                    <a:pt x="0" y="0"/>
                  </a:moveTo>
                  <a:lnTo>
                    <a:pt x="5863868" y="1"/>
                  </a:lnTo>
                </a:path>
              </a:pathLst>
            </a:custGeom>
            <a:ln w="508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7131" y="392459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6933" y="0"/>
                  </a:lnTo>
                </a:path>
              </a:pathLst>
            </a:custGeom>
            <a:ln w="12700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38498" y="3991570"/>
              <a:ext cx="5864225" cy="0"/>
            </a:xfrm>
            <a:custGeom>
              <a:avLst/>
              <a:gdLst/>
              <a:ahLst/>
              <a:cxnLst/>
              <a:rect l="l" t="t" r="r" b="b"/>
              <a:pathLst>
                <a:path w="5864225">
                  <a:moveTo>
                    <a:pt x="0" y="0"/>
                  </a:moveTo>
                  <a:lnTo>
                    <a:pt x="5863868" y="1"/>
                  </a:lnTo>
                </a:path>
              </a:pathLst>
            </a:custGeom>
            <a:ln w="508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4415" y="3784092"/>
            <a:ext cx="429259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145" algn="r">
              <a:lnSpc>
                <a:spcPts val="1585"/>
              </a:lnSpc>
              <a:spcBef>
                <a:spcPts val="100"/>
              </a:spcBef>
            </a:pPr>
            <a:r>
              <a:rPr sz="1400" spc="-20" dirty="0">
                <a:latin typeface="Helvetica-Light"/>
                <a:cs typeface="Helvetica-Light"/>
              </a:rPr>
              <a:t>2250</a:t>
            </a:r>
            <a:endParaRPr sz="1400">
              <a:latin typeface="Helvetica-Light"/>
              <a:cs typeface="Helvetica-Light"/>
            </a:endParaRPr>
          </a:p>
          <a:p>
            <a:pPr marR="17145" algn="r">
              <a:lnSpc>
                <a:spcPts val="1490"/>
              </a:lnSpc>
            </a:pPr>
            <a:r>
              <a:rPr sz="1400" spc="-20" dirty="0">
                <a:latin typeface="Helvetica-Light"/>
                <a:cs typeface="Helvetica-Light"/>
              </a:rPr>
              <a:t>2025</a:t>
            </a:r>
            <a:endParaRPr sz="1400">
              <a:latin typeface="Helvetica-Light"/>
              <a:cs typeface="Helvetica-Light"/>
            </a:endParaRPr>
          </a:p>
          <a:p>
            <a:pPr marR="17145" algn="r">
              <a:lnSpc>
                <a:spcPts val="1490"/>
              </a:lnSpc>
            </a:pPr>
            <a:r>
              <a:rPr sz="1400" spc="-20" dirty="0">
                <a:latin typeface="Helvetica-Light"/>
                <a:cs typeface="Helvetica-Light"/>
              </a:rPr>
              <a:t>1800</a:t>
            </a:r>
            <a:endParaRPr sz="1400">
              <a:latin typeface="Helvetica-Light"/>
              <a:cs typeface="Helvetica-Light"/>
            </a:endParaRPr>
          </a:p>
          <a:p>
            <a:pPr marR="17145" algn="r">
              <a:lnSpc>
                <a:spcPts val="1490"/>
              </a:lnSpc>
            </a:pPr>
            <a:r>
              <a:rPr sz="1400" spc="-20" dirty="0">
                <a:latin typeface="Helvetica-Light"/>
                <a:cs typeface="Helvetica-Light"/>
              </a:rPr>
              <a:t>1575</a:t>
            </a:r>
            <a:endParaRPr sz="1400">
              <a:latin typeface="Helvetica-Light"/>
              <a:cs typeface="Helvetica-Light"/>
            </a:endParaRPr>
          </a:p>
          <a:p>
            <a:pPr marR="17145" algn="r">
              <a:lnSpc>
                <a:spcPts val="1490"/>
              </a:lnSpc>
            </a:pPr>
            <a:r>
              <a:rPr sz="1400" spc="-20" dirty="0">
                <a:latin typeface="Helvetica-Light"/>
                <a:cs typeface="Helvetica-Light"/>
              </a:rPr>
              <a:t>1350</a:t>
            </a:r>
            <a:endParaRPr sz="1400">
              <a:latin typeface="Helvetica-Light"/>
              <a:cs typeface="Helvetica-Light"/>
            </a:endParaRPr>
          </a:p>
          <a:p>
            <a:pPr marR="17145" algn="r">
              <a:lnSpc>
                <a:spcPts val="1490"/>
              </a:lnSpc>
            </a:pPr>
            <a:r>
              <a:rPr sz="1400" spc="-20" dirty="0">
                <a:latin typeface="Helvetica-Light"/>
                <a:cs typeface="Helvetica-Light"/>
              </a:rPr>
              <a:t>1125</a:t>
            </a:r>
            <a:endParaRPr sz="1400">
              <a:latin typeface="Helvetica-Light"/>
              <a:cs typeface="Helvetica-Light"/>
            </a:endParaRPr>
          </a:p>
          <a:p>
            <a:pPr marR="5080" algn="r">
              <a:lnSpc>
                <a:spcPts val="1490"/>
              </a:lnSpc>
            </a:pPr>
            <a:r>
              <a:rPr sz="1400" spc="-25" dirty="0">
                <a:latin typeface="Helvetica-Light"/>
                <a:cs typeface="Helvetica-Light"/>
              </a:rPr>
              <a:t>900</a:t>
            </a:r>
            <a:endParaRPr sz="1400">
              <a:latin typeface="Helvetica-Light"/>
              <a:cs typeface="Helvetica-Light"/>
            </a:endParaRPr>
          </a:p>
          <a:p>
            <a:pPr marR="5080" algn="r">
              <a:lnSpc>
                <a:spcPts val="1490"/>
              </a:lnSpc>
            </a:pPr>
            <a:r>
              <a:rPr sz="1400" spc="-25" dirty="0">
                <a:latin typeface="Helvetica-Light"/>
                <a:cs typeface="Helvetica-Light"/>
              </a:rPr>
              <a:t>675</a:t>
            </a:r>
            <a:endParaRPr sz="1400">
              <a:latin typeface="Helvetica-Light"/>
              <a:cs typeface="Helvetica-Light"/>
            </a:endParaRPr>
          </a:p>
          <a:p>
            <a:pPr marR="5080" algn="r">
              <a:lnSpc>
                <a:spcPts val="1490"/>
              </a:lnSpc>
            </a:pPr>
            <a:r>
              <a:rPr sz="1400" spc="-25" dirty="0">
                <a:latin typeface="Helvetica-Light"/>
                <a:cs typeface="Helvetica-Light"/>
              </a:rPr>
              <a:t>450</a:t>
            </a:r>
            <a:endParaRPr sz="1400">
              <a:latin typeface="Helvetica-Light"/>
              <a:cs typeface="Helvetica-Light"/>
            </a:endParaRPr>
          </a:p>
          <a:p>
            <a:pPr marR="5080" algn="r">
              <a:lnSpc>
                <a:spcPts val="1490"/>
              </a:lnSpc>
            </a:pPr>
            <a:r>
              <a:rPr sz="1400" spc="-25" dirty="0">
                <a:latin typeface="Helvetica-Light"/>
                <a:cs typeface="Helvetica-Light"/>
              </a:rPr>
              <a:t>225</a:t>
            </a:r>
            <a:endParaRPr sz="1400">
              <a:latin typeface="Helvetica-Light"/>
              <a:cs typeface="Helvetica-Light"/>
            </a:endParaRPr>
          </a:p>
          <a:p>
            <a:pPr marR="12700" algn="r">
              <a:lnSpc>
                <a:spcPts val="1585"/>
              </a:lnSpc>
            </a:pPr>
            <a:r>
              <a:rPr sz="1400" dirty="0">
                <a:latin typeface="Helvetica-Light"/>
                <a:cs typeface="Helvetica-Light"/>
              </a:rPr>
              <a:t>0</a:t>
            </a:r>
            <a:endParaRPr sz="1400">
              <a:latin typeface="Helvetica-Light"/>
              <a:cs typeface="Helvetica-Light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41</a:t>
            </a:r>
          </a:p>
        </p:txBody>
      </p:sp>
      <p:sp>
        <p:nvSpPr>
          <p:cNvPr id="37" name="object 37"/>
          <p:cNvSpPr txBox="1"/>
          <p:nvPr/>
        </p:nvSpPr>
        <p:spPr>
          <a:xfrm rot="2700000">
            <a:off x="2740949" y="6151494"/>
            <a:ext cx="82972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Time&amp;Mon</a:t>
            </a:r>
            <a:r>
              <a:rPr sz="1100" spc="-204" dirty="0">
                <a:latin typeface="Helvetica-Light"/>
                <a:cs typeface="Helvetica-Light"/>
              </a:rPr>
              <a:t> </a:t>
            </a:r>
            <a:r>
              <a:rPr sz="1100" spc="-25" dirty="0">
                <a:latin typeface="Helvetica-Light"/>
                <a:cs typeface="Helvetica-Light"/>
              </a:rPr>
              <a:t>ey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38" name="object 38"/>
          <p:cNvSpPr txBox="1"/>
          <p:nvPr/>
        </p:nvSpPr>
        <p:spPr>
          <a:xfrm rot="2700000">
            <a:off x="3486784" y="6067784"/>
            <a:ext cx="59758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JDepend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39" name="object 39"/>
          <p:cNvSpPr txBox="1"/>
          <p:nvPr/>
        </p:nvSpPr>
        <p:spPr>
          <a:xfrm rot="2700000">
            <a:off x="4127401" y="6026519"/>
            <a:ext cx="484751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JTopas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0" name="object 40"/>
          <p:cNvSpPr txBox="1"/>
          <p:nvPr/>
        </p:nvSpPr>
        <p:spPr>
          <a:xfrm rot="2700000">
            <a:off x="4541797" y="6078589"/>
            <a:ext cx="62725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Barbecue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1" name="object 41"/>
          <p:cNvSpPr txBox="1"/>
          <p:nvPr/>
        </p:nvSpPr>
        <p:spPr>
          <a:xfrm rot="2700000">
            <a:off x="5189330" y="6035188"/>
            <a:ext cx="50851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Mime4J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2" name="object 42"/>
          <p:cNvSpPr txBox="1"/>
          <p:nvPr/>
        </p:nvSpPr>
        <p:spPr>
          <a:xfrm rot="2700000">
            <a:off x="5829188" y="5993267"/>
            <a:ext cx="395686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20" dirty="0">
                <a:latin typeface="Helvetica-Light"/>
                <a:cs typeface="Helvetica-Light"/>
              </a:rPr>
              <a:t>Jaxen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3" name="object 43"/>
          <p:cNvSpPr txBox="1"/>
          <p:nvPr/>
        </p:nvSpPr>
        <p:spPr>
          <a:xfrm rot="2700000">
            <a:off x="6243965" y="6047394"/>
            <a:ext cx="541568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20" dirty="0">
                <a:latin typeface="Helvetica-Light"/>
                <a:cs typeface="Helvetica-Light"/>
              </a:rPr>
              <a:t>XStream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4" name="object 44"/>
          <p:cNvSpPr txBox="1"/>
          <p:nvPr/>
        </p:nvSpPr>
        <p:spPr>
          <a:xfrm rot="2700000">
            <a:off x="6792999" y="6047159"/>
            <a:ext cx="540954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Xml-</a:t>
            </a:r>
            <a:r>
              <a:rPr sz="1100" spc="-25" dirty="0">
                <a:latin typeface="Helvetica-Light"/>
                <a:cs typeface="Helvetica-Light"/>
              </a:rPr>
              <a:t>Sec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5" name="object 45"/>
          <p:cNvSpPr txBox="1"/>
          <p:nvPr/>
        </p:nvSpPr>
        <p:spPr>
          <a:xfrm rot="2700000">
            <a:off x="7219604" y="6094753"/>
            <a:ext cx="671908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dirty="0">
                <a:latin typeface="Helvetica-Light"/>
                <a:cs typeface="Helvetica-Light"/>
              </a:rPr>
              <a:t>Com-</a:t>
            </a:r>
            <a:r>
              <a:rPr sz="1100" spc="-25" dirty="0">
                <a:latin typeface="Helvetica-Light"/>
                <a:cs typeface="Helvetica-Light"/>
              </a:rPr>
              <a:t>Lang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6" name="object 46"/>
          <p:cNvSpPr txBox="1"/>
          <p:nvPr/>
        </p:nvSpPr>
        <p:spPr>
          <a:xfrm rot="2700000">
            <a:off x="7762300" y="6096538"/>
            <a:ext cx="676878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Joda-</a:t>
            </a:r>
            <a:r>
              <a:rPr sz="1100" spc="-20" dirty="0">
                <a:latin typeface="Helvetica-Light"/>
                <a:cs typeface="Helvetica-Light"/>
              </a:rPr>
              <a:t>Time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7" name="object 47"/>
          <p:cNvSpPr txBox="1"/>
          <p:nvPr/>
        </p:nvSpPr>
        <p:spPr>
          <a:xfrm rot="2700000">
            <a:off x="8500743" y="6013699"/>
            <a:ext cx="450212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65"/>
              </a:lnSpc>
            </a:pPr>
            <a:r>
              <a:rPr sz="1100" spc="-10" dirty="0">
                <a:latin typeface="Helvetica-Light"/>
                <a:cs typeface="Helvetica-Light"/>
              </a:rPr>
              <a:t>JMeter</a:t>
            </a:r>
            <a:endParaRPr sz="1100">
              <a:latin typeface="Helvetica-Light"/>
              <a:cs typeface="Helvetica-Ligh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19692" y="4312313"/>
            <a:ext cx="241300" cy="142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sz="1700" b="1" spc="-10" dirty="0">
                <a:latin typeface="Helvetica"/>
                <a:cs typeface="Helvetica"/>
              </a:rPr>
              <a:t>Slowdown</a:t>
            </a:r>
            <a:r>
              <a:rPr sz="1700" b="1" spc="-45" dirty="0">
                <a:latin typeface="Helvetica"/>
                <a:cs typeface="Helvetica"/>
              </a:rPr>
              <a:t> </a:t>
            </a:r>
            <a:r>
              <a:rPr sz="1700" b="1" spc="-25" dirty="0">
                <a:latin typeface="Helvetica"/>
                <a:cs typeface="Helvetica"/>
              </a:rPr>
              <a:t>(X)</a:t>
            </a:r>
            <a:endParaRPr sz="170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57877" y="3718560"/>
            <a:ext cx="5683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25" dirty="0">
                <a:solidFill>
                  <a:srgbClr val="E32400"/>
                </a:solidFill>
                <a:latin typeface="Arial"/>
                <a:cs typeface="Arial"/>
              </a:rPr>
              <a:t>2000X</a:t>
            </a:r>
            <a:endParaRPr sz="17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54431" y="5413247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655" algn="l"/>
              </a:tabLst>
            </a:pPr>
            <a:r>
              <a:rPr sz="1700" u="sng" spc="170" dirty="0">
                <a:solidFill>
                  <a:srgbClr val="E32400"/>
                </a:solidFill>
                <a:uFill>
                  <a:solidFill>
                    <a:srgbClr val="B8B8B8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700" u="sng" spc="-20" dirty="0">
                <a:solidFill>
                  <a:srgbClr val="E32400"/>
                </a:solidFill>
                <a:uFill>
                  <a:solidFill>
                    <a:srgbClr val="B8B8B8"/>
                  </a:solidFill>
                </a:uFill>
                <a:latin typeface="Arial"/>
                <a:cs typeface="Arial"/>
              </a:rPr>
              <a:t>200X</a:t>
            </a:r>
            <a:r>
              <a:rPr sz="1700" u="sng" dirty="0">
                <a:solidFill>
                  <a:srgbClr val="E32400"/>
                </a:solidFill>
                <a:uFill>
                  <a:solidFill>
                    <a:srgbClr val="B8B8B8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Optimization</a:t>
            </a:r>
            <a:r>
              <a:rPr spc="-210" dirty="0"/>
              <a:t> </a:t>
            </a:r>
            <a:r>
              <a:rPr spc="-17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8478520" cy="26866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Do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fewer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(fewer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mutants)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30" dirty="0">
                <a:latin typeface="Arial"/>
                <a:cs typeface="Arial"/>
              </a:rPr>
              <a:t>Selective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mutation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Do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smarter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70" dirty="0">
                <a:latin typeface="Arial"/>
                <a:cs typeface="Arial"/>
              </a:rPr>
              <a:t>Weak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mutation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Char char="•"/>
              <a:tabLst>
                <a:tab pos="241300" algn="l"/>
              </a:tabLst>
            </a:pPr>
            <a:r>
              <a:rPr sz="2800" spc="-204" dirty="0">
                <a:latin typeface="Arial"/>
                <a:cs typeface="Arial"/>
              </a:rPr>
              <a:t>Do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faster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400" spc="-195" dirty="0">
                <a:latin typeface="Arial"/>
                <a:cs typeface="Arial"/>
              </a:rPr>
              <a:t>Schema-</a:t>
            </a:r>
            <a:r>
              <a:rPr sz="2400" spc="-160" dirty="0">
                <a:latin typeface="Arial"/>
                <a:cs typeface="Arial"/>
              </a:rPr>
              <a:t>based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analysis,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specific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compilation,</a:t>
            </a:r>
            <a:r>
              <a:rPr sz="2400" spc="-75" dirty="0">
                <a:latin typeface="Arial"/>
                <a:cs typeface="Arial"/>
              </a:rPr>
              <a:t> parallel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execution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061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Do</a:t>
            </a:r>
            <a:r>
              <a:rPr spc="-220" dirty="0"/>
              <a:t> </a:t>
            </a:r>
            <a:r>
              <a:rPr spc="-130" dirty="0"/>
              <a:t>fewer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206990" cy="28530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C00000"/>
                </a:solidFill>
                <a:latin typeface="Arial"/>
                <a:cs typeface="Arial"/>
              </a:rPr>
              <a:t>Selective</a:t>
            </a:r>
            <a:r>
              <a:rPr sz="28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C00000"/>
                </a:solidFill>
                <a:latin typeface="Arial"/>
                <a:cs typeface="Arial"/>
              </a:rPr>
              <a:t>mutation</a:t>
            </a:r>
            <a:r>
              <a:rPr sz="2800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80" dirty="0">
                <a:solidFill>
                  <a:srgbClr val="C00000"/>
                </a:solidFill>
                <a:latin typeface="Arial"/>
                <a:cs typeface="Arial"/>
              </a:rPr>
              <a:t>testing:</a:t>
            </a:r>
            <a:r>
              <a:rPr sz="2800" spc="-1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select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225" dirty="0">
                <a:latin typeface="Arial"/>
                <a:cs typeface="Arial"/>
              </a:rPr>
              <a:t>a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subset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mutants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do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mutation testing</a:t>
            </a:r>
            <a:endParaRPr sz="2800">
              <a:latin typeface="Arial"/>
              <a:cs typeface="Arial"/>
            </a:endParaRPr>
          </a:p>
          <a:p>
            <a:pPr marL="698500" marR="240029" lvl="1" indent="-228600">
              <a:lnSpc>
                <a:spcPts val="2590"/>
              </a:lnSpc>
              <a:spcBef>
                <a:spcPts val="520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suite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can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kill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mutants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subset,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then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it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85" dirty="0">
                <a:latin typeface="Arial"/>
                <a:cs typeface="Arial"/>
              </a:rPr>
              <a:t>has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high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probability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spc="-20" dirty="0">
                <a:latin typeface="Arial"/>
                <a:cs typeface="Arial"/>
              </a:rPr>
              <a:t>kill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all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mutants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Char char="•"/>
              <a:tabLst>
                <a:tab pos="241300" algn="l"/>
              </a:tabLst>
            </a:pPr>
            <a:r>
              <a:rPr sz="2800" spc="-150" dirty="0">
                <a:latin typeface="Arial"/>
                <a:cs typeface="Arial"/>
              </a:rPr>
              <a:t>How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select?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00" dirty="0">
                <a:latin typeface="Arial"/>
                <a:cs typeface="Arial"/>
              </a:rPr>
              <a:t>Operator-</a:t>
            </a:r>
            <a:r>
              <a:rPr sz="2400" spc="-160" dirty="0">
                <a:latin typeface="Arial"/>
                <a:cs typeface="Arial"/>
              </a:rPr>
              <a:t>based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mutant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selection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165" dirty="0">
                <a:latin typeface="Arial"/>
                <a:cs typeface="Arial"/>
              </a:rPr>
              <a:t>Random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mutant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selection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Operator-</a:t>
            </a:r>
            <a:r>
              <a:rPr spc="-305" dirty="0"/>
              <a:t>based</a:t>
            </a:r>
            <a:r>
              <a:rPr spc="-165" dirty="0"/>
              <a:t> </a:t>
            </a:r>
            <a:r>
              <a:rPr spc="-114" dirty="0"/>
              <a:t>mutant</a:t>
            </a:r>
            <a:r>
              <a:rPr spc="-155" dirty="0"/>
              <a:t> </a:t>
            </a:r>
            <a:r>
              <a:rPr spc="-135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9817100" cy="22675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145" dirty="0">
                <a:latin typeface="Arial"/>
                <a:cs typeface="Arial"/>
              </a:rPr>
              <a:t>Only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00" dirty="0">
                <a:latin typeface="Arial"/>
                <a:cs typeface="Arial"/>
              </a:rPr>
              <a:t>use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mutants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generated by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25" dirty="0">
                <a:latin typeface="Arial"/>
                <a:cs typeface="Arial"/>
              </a:rPr>
              <a:t>a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subset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mutation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operators</a:t>
            </a:r>
            <a:endParaRPr sz="2800">
              <a:latin typeface="Arial"/>
              <a:cs typeface="Arial"/>
            </a:endParaRPr>
          </a:p>
          <a:p>
            <a:pPr marL="698500" marR="599440" lvl="1" indent="-228600">
              <a:lnSpc>
                <a:spcPts val="2590"/>
              </a:lnSpc>
              <a:spcBef>
                <a:spcPts val="560"/>
              </a:spcBef>
              <a:buChar char="•"/>
              <a:tabLst>
                <a:tab pos="698500" algn="l"/>
              </a:tabLst>
            </a:pPr>
            <a:r>
              <a:rPr sz="2400" spc="-155" dirty="0">
                <a:latin typeface="Arial"/>
                <a:cs typeface="Arial"/>
              </a:rPr>
              <a:t>Wong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Mathur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[</a:t>
            </a:r>
            <a:r>
              <a:rPr sz="2400" spc="-110" dirty="0">
                <a:solidFill>
                  <a:srgbClr val="C0C0C0"/>
                </a:solidFill>
                <a:latin typeface="Arial"/>
                <a:cs typeface="Arial"/>
              </a:rPr>
              <a:t>Wong+95</a:t>
            </a:r>
            <a:r>
              <a:rPr sz="2400" spc="-110" dirty="0">
                <a:latin typeface="Arial"/>
                <a:cs typeface="Arial"/>
              </a:rPr>
              <a:t>]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investigated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selection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mutation </a:t>
            </a:r>
            <a:r>
              <a:rPr sz="2400" spc="-90" dirty="0">
                <a:latin typeface="Arial"/>
                <a:cs typeface="Arial"/>
              </a:rPr>
              <a:t>operators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among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all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22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operators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Fortran</a:t>
            </a:r>
            <a:endParaRPr sz="2400">
              <a:latin typeface="Arial"/>
              <a:cs typeface="Arial"/>
            </a:endParaRPr>
          </a:p>
          <a:p>
            <a:pPr marL="698500" marR="343535" lvl="1" indent="-228600">
              <a:lnSpc>
                <a:spcPts val="2590"/>
              </a:lnSpc>
              <a:spcBef>
                <a:spcPts val="530"/>
              </a:spcBef>
              <a:buChar char="•"/>
              <a:tabLst>
                <a:tab pos="698500" algn="l"/>
              </a:tabLst>
            </a:pPr>
            <a:r>
              <a:rPr sz="2400" spc="-10" dirty="0">
                <a:latin typeface="Arial"/>
                <a:cs typeface="Arial"/>
              </a:rPr>
              <a:t>Offutt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al.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[</a:t>
            </a:r>
            <a:r>
              <a:rPr sz="2400" spc="-40" dirty="0">
                <a:solidFill>
                  <a:srgbClr val="C0C0C0"/>
                </a:solidFill>
                <a:latin typeface="Arial"/>
                <a:cs typeface="Arial"/>
              </a:rPr>
              <a:t>Offutt+96</a:t>
            </a:r>
            <a:r>
              <a:rPr sz="2400" spc="-40" dirty="0">
                <a:latin typeface="Arial"/>
                <a:cs typeface="Arial"/>
              </a:rPr>
              <a:t>]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then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proposed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five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operators,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named </a:t>
            </a:r>
            <a:r>
              <a:rPr sz="2400" spc="-60" dirty="0">
                <a:solidFill>
                  <a:srgbClr val="C00000"/>
                </a:solidFill>
                <a:latin typeface="Arial"/>
                <a:cs typeface="Arial"/>
              </a:rPr>
              <a:t>sufficient</a:t>
            </a:r>
            <a:r>
              <a:rPr sz="2400" spc="-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C00000"/>
                </a:solidFill>
                <a:latin typeface="Arial"/>
                <a:cs typeface="Arial"/>
              </a:rPr>
              <a:t>mutation</a:t>
            </a:r>
            <a:r>
              <a:rPr sz="2400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operators</a:t>
            </a:r>
            <a:endParaRPr sz="24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17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90" dirty="0">
                <a:solidFill>
                  <a:srgbClr val="C00000"/>
                </a:solidFill>
                <a:latin typeface="Arial"/>
                <a:cs typeface="Arial"/>
              </a:rPr>
              <a:t>99%</a:t>
            </a:r>
            <a:r>
              <a:rPr sz="20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C00000"/>
                </a:solidFill>
                <a:latin typeface="Arial"/>
                <a:cs typeface="Arial"/>
              </a:rPr>
              <a:t>rule</a:t>
            </a:r>
            <a:r>
              <a:rPr sz="2000" spc="-40" dirty="0">
                <a:latin typeface="Arial"/>
                <a:cs typeface="Arial"/>
              </a:rPr>
              <a:t>: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the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test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suite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kills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all</a:t>
            </a:r>
            <a:r>
              <a:rPr sz="2000" spc="-90" dirty="0">
                <a:latin typeface="Arial"/>
                <a:cs typeface="Arial"/>
              </a:rPr>
              <a:t> selected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mutants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should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kill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95" dirty="0">
                <a:latin typeface="Arial"/>
                <a:cs typeface="Arial"/>
              </a:rPr>
              <a:t>&gt;99%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all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mutants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Random</a:t>
            </a:r>
            <a:r>
              <a:rPr spc="-200" dirty="0"/>
              <a:t> </a:t>
            </a:r>
            <a:r>
              <a:rPr spc="-110" dirty="0"/>
              <a:t>mutant</a:t>
            </a:r>
            <a:r>
              <a:rPr spc="-195" dirty="0"/>
              <a:t> </a:t>
            </a:r>
            <a:r>
              <a:rPr spc="-140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6868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spc="-160" dirty="0">
                <a:latin typeface="Arial"/>
                <a:cs typeface="Arial"/>
              </a:rPr>
              <a:t>Randomly</a:t>
            </a:r>
            <a:r>
              <a:rPr sz="2800" spc="-130" dirty="0">
                <a:latin typeface="Arial"/>
                <a:cs typeface="Arial"/>
              </a:rPr>
              <a:t> select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355" dirty="0">
                <a:latin typeface="Arial"/>
                <a:cs typeface="Arial"/>
              </a:rPr>
              <a:t>x%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mutants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from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all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mutants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7007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Which</a:t>
            </a:r>
            <a:r>
              <a:rPr spc="-204" dirty="0"/>
              <a:t> </a:t>
            </a:r>
            <a:r>
              <a:rPr spc="-260" dirty="0"/>
              <a:t>is</a:t>
            </a:r>
            <a:r>
              <a:rPr spc="-204" dirty="0"/>
              <a:t> </a:t>
            </a:r>
            <a:r>
              <a:rPr spc="-95" dirty="0"/>
              <a:t>better?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990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Operator-</a:t>
            </a:r>
            <a:r>
              <a:rPr sz="2800" spc="-185" dirty="0">
                <a:latin typeface="Arial"/>
                <a:cs typeface="Arial"/>
              </a:rPr>
              <a:t>based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mutant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selection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is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better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than</a:t>
            </a:r>
            <a:r>
              <a:rPr sz="2800" spc="-114" dirty="0">
                <a:latin typeface="Arial"/>
                <a:cs typeface="Arial"/>
              </a:rPr>
              <a:t> random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mutant </a:t>
            </a:r>
            <a:r>
              <a:rPr sz="2800" spc="-100" dirty="0">
                <a:latin typeface="Arial"/>
                <a:cs typeface="Arial"/>
              </a:rPr>
              <a:t>selection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10" dirty="0">
                <a:latin typeface="Arial"/>
                <a:cs typeface="Arial"/>
              </a:rPr>
              <a:t>when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they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select </a:t>
            </a:r>
            <a:r>
              <a:rPr sz="2800" spc="-40" dirty="0">
                <a:latin typeface="Arial"/>
                <a:cs typeface="Arial"/>
              </a:rPr>
              <a:t>the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215" dirty="0">
                <a:latin typeface="Arial"/>
                <a:cs typeface="Arial"/>
              </a:rPr>
              <a:t>same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number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mutants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[</a:t>
            </a:r>
            <a:r>
              <a:rPr sz="2800" spc="-105" dirty="0">
                <a:solidFill>
                  <a:srgbClr val="D9D9D9"/>
                </a:solidFill>
                <a:latin typeface="Arial"/>
                <a:cs typeface="Arial"/>
              </a:rPr>
              <a:t>Zhang+10</a:t>
            </a:r>
            <a:r>
              <a:rPr sz="2800" spc="-105" dirty="0">
                <a:latin typeface="Arial"/>
                <a:cs typeface="Arial"/>
              </a:rPr>
              <a:t>]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545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Do</a:t>
            </a:r>
            <a:r>
              <a:rPr spc="-220" dirty="0"/>
              <a:t> </a:t>
            </a:r>
            <a:r>
              <a:rPr spc="-145" dirty="0"/>
              <a:t>smarter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8952" y="1672843"/>
            <a:ext cx="6718300" cy="43815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06070" indent="-29337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06070" algn="l"/>
                <a:tab pos="306705" algn="l"/>
              </a:tabLst>
            </a:pPr>
            <a:r>
              <a:rPr sz="3000" dirty="0">
                <a:latin typeface="Helvetica"/>
                <a:cs typeface="Helvetica"/>
              </a:rPr>
              <a:t>Weak</a:t>
            </a:r>
            <a:r>
              <a:rPr sz="3000" spc="-15" dirty="0">
                <a:latin typeface="Helvetica"/>
                <a:cs typeface="Helvetica"/>
              </a:rPr>
              <a:t> </a:t>
            </a:r>
            <a:r>
              <a:rPr sz="3000" dirty="0">
                <a:latin typeface="Helvetica"/>
                <a:cs typeface="Helvetica"/>
              </a:rPr>
              <a:t>mutation</a:t>
            </a:r>
            <a:r>
              <a:rPr sz="3000" spc="-5" dirty="0">
                <a:latin typeface="Helvetica"/>
                <a:cs typeface="Helvetica"/>
              </a:rPr>
              <a:t> </a:t>
            </a:r>
            <a:r>
              <a:rPr sz="3000" spc="-10" dirty="0">
                <a:latin typeface="Helvetica"/>
                <a:cs typeface="Helvetica"/>
              </a:rPr>
              <a:t>testing</a:t>
            </a:r>
            <a:endParaRPr sz="3000">
              <a:latin typeface="Helvetica"/>
              <a:cs typeface="Helvetica"/>
            </a:endParaRPr>
          </a:p>
          <a:p>
            <a:pPr marL="600075" marR="1254760" lvl="1" indent="-293370">
              <a:lnSpc>
                <a:spcPts val="3290"/>
              </a:lnSpc>
              <a:spcBef>
                <a:spcPts val="1065"/>
              </a:spcBef>
              <a:buChar char="•"/>
              <a:tabLst>
                <a:tab pos="600075" algn="l"/>
                <a:tab pos="600710" algn="l"/>
              </a:tabLst>
            </a:pPr>
            <a:r>
              <a:rPr sz="3000" spc="-160" dirty="0">
                <a:latin typeface="Arial"/>
                <a:cs typeface="Arial"/>
              </a:rPr>
              <a:t>Only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spc="-190" dirty="0">
                <a:latin typeface="Arial"/>
                <a:cs typeface="Arial"/>
              </a:rPr>
              <a:t>check</a:t>
            </a:r>
            <a:r>
              <a:rPr sz="3000" spc="-130" dirty="0">
                <a:latin typeface="Arial"/>
                <a:cs typeface="Arial"/>
              </a:rPr>
              <a:t> </a:t>
            </a:r>
            <a:r>
              <a:rPr sz="3000" spc="-40" dirty="0">
                <a:latin typeface="Arial"/>
                <a:cs typeface="Arial"/>
              </a:rPr>
              <a:t>the</a:t>
            </a:r>
            <a:r>
              <a:rPr sz="3000" spc="-120" dirty="0">
                <a:latin typeface="Arial"/>
                <a:cs typeface="Arial"/>
              </a:rPr>
              <a:t> </a:t>
            </a:r>
            <a:r>
              <a:rPr sz="3000" spc="-90" dirty="0">
                <a:latin typeface="Arial"/>
                <a:cs typeface="Arial"/>
              </a:rPr>
              <a:t>reachability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spc="-75" dirty="0">
                <a:latin typeface="Arial"/>
                <a:cs typeface="Arial"/>
              </a:rPr>
              <a:t>and </a:t>
            </a:r>
            <a:r>
              <a:rPr sz="3000" spc="-150" dirty="0">
                <a:latin typeface="Arial"/>
                <a:cs typeface="Arial"/>
              </a:rPr>
              <a:t>necessity</a:t>
            </a:r>
            <a:r>
              <a:rPr sz="3000" spc="-13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conditions</a:t>
            </a:r>
            <a:endParaRPr sz="3000">
              <a:latin typeface="Arial"/>
              <a:cs typeface="Arial"/>
            </a:endParaRPr>
          </a:p>
          <a:p>
            <a:pPr marL="600075" lvl="1" indent="-293370">
              <a:lnSpc>
                <a:spcPts val="3410"/>
              </a:lnSpc>
              <a:spcBef>
                <a:spcPts val="540"/>
              </a:spcBef>
              <a:buChar char="•"/>
              <a:tabLst>
                <a:tab pos="600075" algn="l"/>
                <a:tab pos="600710" algn="l"/>
              </a:tabLst>
            </a:pPr>
            <a:r>
              <a:rPr sz="3000" spc="-285" dirty="0">
                <a:latin typeface="Arial"/>
                <a:cs typeface="Arial"/>
              </a:rPr>
              <a:t>A</a:t>
            </a:r>
            <a:r>
              <a:rPr sz="3000" spc="-150" dirty="0">
                <a:latin typeface="Arial"/>
                <a:cs typeface="Arial"/>
              </a:rPr>
              <a:t> </a:t>
            </a:r>
            <a:r>
              <a:rPr sz="3000" spc="-55" dirty="0">
                <a:latin typeface="Arial"/>
                <a:cs typeface="Arial"/>
              </a:rPr>
              <a:t>mutant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165" dirty="0">
                <a:latin typeface="Arial"/>
                <a:cs typeface="Arial"/>
              </a:rPr>
              <a:t>is</a:t>
            </a:r>
            <a:r>
              <a:rPr sz="3000" spc="-150" dirty="0">
                <a:latin typeface="Arial"/>
                <a:cs typeface="Arial"/>
              </a:rPr>
              <a:t> </a:t>
            </a:r>
            <a:r>
              <a:rPr sz="3000" spc="-145" dirty="0">
                <a:latin typeface="Arial"/>
                <a:cs typeface="Arial"/>
              </a:rPr>
              <a:t>deemed </a:t>
            </a:r>
            <a:r>
              <a:rPr sz="3000" spc="-285" dirty="0">
                <a:latin typeface="Arial"/>
                <a:cs typeface="Arial"/>
              </a:rPr>
              <a:t>as</a:t>
            </a:r>
            <a:r>
              <a:rPr sz="3000" spc="-150" dirty="0">
                <a:latin typeface="Arial"/>
                <a:cs typeface="Arial"/>
              </a:rPr>
              <a:t> </a:t>
            </a:r>
            <a:r>
              <a:rPr sz="3000" dirty="0">
                <a:latin typeface="Helvetica"/>
                <a:cs typeface="Helvetica"/>
              </a:rPr>
              <a:t>weakly</a:t>
            </a:r>
            <a:r>
              <a:rPr sz="3000" spc="20" dirty="0">
                <a:latin typeface="Helvetica"/>
                <a:cs typeface="Helvetica"/>
              </a:rPr>
              <a:t> </a:t>
            </a:r>
            <a:r>
              <a:rPr sz="3000" spc="-10" dirty="0">
                <a:latin typeface="Helvetica"/>
                <a:cs typeface="Helvetica"/>
              </a:rPr>
              <a:t>killed</a:t>
            </a:r>
            <a:endParaRPr sz="3000">
              <a:latin typeface="Helvetica"/>
              <a:cs typeface="Helvetica"/>
            </a:endParaRPr>
          </a:p>
          <a:p>
            <a:pPr marL="600710">
              <a:lnSpc>
                <a:spcPts val="3410"/>
              </a:lnSpc>
            </a:pPr>
            <a:r>
              <a:rPr sz="3000" spc="-285" dirty="0">
                <a:latin typeface="Arial"/>
                <a:cs typeface="Arial"/>
              </a:rPr>
              <a:t>as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120" dirty="0">
                <a:latin typeface="Arial"/>
                <a:cs typeface="Arial"/>
              </a:rPr>
              <a:t>long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285" dirty="0">
                <a:latin typeface="Arial"/>
                <a:cs typeface="Arial"/>
              </a:rPr>
              <a:t>as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90" dirty="0">
                <a:latin typeface="Arial"/>
                <a:cs typeface="Arial"/>
              </a:rPr>
              <a:t>it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spc="-235" dirty="0">
                <a:latin typeface="Arial"/>
                <a:cs typeface="Arial"/>
              </a:rPr>
              <a:t>cause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spc="-55" dirty="0">
                <a:latin typeface="Arial"/>
                <a:cs typeface="Arial"/>
              </a:rPr>
              <a:t>internal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114" dirty="0">
                <a:latin typeface="Arial"/>
                <a:cs typeface="Arial"/>
              </a:rPr>
              <a:t>state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spc="-145" dirty="0">
                <a:latin typeface="Arial"/>
                <a:cs typeface="Arial"/>
              </a:rPr>
              <a:t>change</a:t>
            </a:r>
            <a:endParaRPr sz="3000">
              <a:latin typeface="Arial"/>
              <a:cs typeface="Arial"/>
            </a:endParaRPr>
          </a:p>
          <a:p>
            <a:pPr marL="600075" marR="357505" lvl="1" indent="-293370">
              <a:lnSpc>
                <a:spcPts val="3190"/>
              </a:lnSpc>
              <a:spcBef>
                <a:spcPts val="1145"/>
              </a:spcBef>
              <a:buFont typeface="Arial"/>
              <a:buChar char="•"/>
              <a:tabLst>
                <a:tab pos="600075" algn="l"/>
                <a:tab pos="600710" algn="l"/>
              </a:tabLst>
            </a:pP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Pro:</a:t>
            </a:r>
            <a:r>
              <a:rPr sz="3000" spc="5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more</a:t>
            </a:r>
            <a:r>
              <a:rPr sz="3000" spc="10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efficient,</a:t>
            </a:r>
            <a:r>
              <a:rPr sz="3000" spc="5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do</a:t>
            </a:r>
            <a:r>
              <a:rPr sz="3000" spc="10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not</a:t>
            </a:r>
            <a:r>
              <a:rPr sz="3000" spc="5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need</a:t>
            </a:r>
            <a:r>
              <a:rPr sz="3000" spc="15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spc="-25" dirty="0">
                <a:solidFill>
                  <a:srgbClr val="5B9BD5"/>
                </a:solidFill>
                <a:latin typeface="Helvetica"/>
                <a:cs typeface="Helvetica"/>
              </a:rPr>
              <a:t>to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execute</a:t>
            </a:r>
            <a:r>
              <a:rPr sz="3000" spc="10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each</a:t>
            </a:r>
            <a:r>
              <a:rPr sz="3000" spc="25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5B9BD5"/>
                </a:solidFill>
                <a:latin typeface="Helvetica"/>
                <a:cs typeface="Helvetica"/>
              </a:rPr>
              <a:t>mutant</a:t>
            </a:r>
            <a:r>
              <a:rPr sz="3000" spc="20" dirty="0">
                <a:solidFill>
                  <a:srgbClr val="5B9BD5"/>
                </a:solidFill>
                <a:latin typeface="Helvetica"/>
                <a:cs typeface="Helvetica"/>
              </a:rPr>
              <a:t> </a:t>
            </a:r>
            <a:r>
              <a:rPr sz="3000" spc="-10" dirty="0">
                <a:solidFill>
                  <a:srgbClr val="5B9BD5"/>
                </a:solidFill>
                <a:latin typeface="Helvetica"/>
                <a:cs typeface="Helvetica"/>
              </a:rPr>
              <a:t>completely</a:t>
            </a:r>
            <a:endParaRPr sz="3000">
              <a:latin typeface="Helvetica"/>
              <a:cs typeface="Helvetica"/>
            </a:endParaRPr>
          </a:p>
          <a:p>
            <a:pPr marL="600075" marR="379095" lvl="1" indent="-293370">
              <a:lnSpc>
                <a:spcPts val="3220"/>
              </a:lnSpc>
              <a:spcBef>
                <a:spcPts val="1080"/>
              </a:spcBef>
              <a:buFont typeface="Arial"/>
              <a:buChar char="•"/>
              <a:tabLst>
                <a:tab pos="600075" algn="l"/>
                <a:tab pos="600710" algn="l"/>
              </a:tabLst>
            </a:pP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Con:</a:t>
            </a:r>
            <a:r>
              <a:rPr sz="3000" spc="5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imprecise,</a:t>
            </a:r>
            <a:r>
              <a:rPr sz="3000" spc="15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weakly</a:t>
            </a:r>
            <a:r>
              <a:rPr sz="3000" spc="10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Helvetica"/>
                <a:cs typeface="Helvetica"/>
              </a:rPr>
              <a:t>killed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mutants</a:t>
            </a:r>
            <a:r>
              <a:rPr sz="3000" spc="-5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may</a:t>
            </a:r>
            <a:r>
              <a:rPr sz="3000" spc="10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not</a:t>
            </a:r>
            <a:r>
              <a:rPr sz="3000" spc="10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be</a:t>
            </a:r>
            <a:r>
              <a:rPr sz="3000" spc="20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dirty="0">
                <a:solidFill>
                  <a:srgbClr val="C00000"/>
                </a:solidFill>
                <a:latin typeface="Helvetica"/>
                <a:cs typeface="Helvetica"/>
              </a:rPr>
              <a:t>actually</a:t>
            </a:r>
            <a:r>
              <a:rPr sz="3000" spc="10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Helvetica"/>
                <a:cs typeface="Helvetica"/>
              </a:rPr>
              <a:t>killed</a:t>
            </a:r>
            <a:endParaRPr sz="3000">
              <a:latin typeface="Helvetica"/>
              <a:cs typeface="Helvetic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512" y="2270759"/>
            <a:ext cx="3733800" cy="3855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680" y="2264663"/>
            <a:ext cx="3971544" cy="39837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70212" y="2285998"/>
            <a:ext cx="3652520" cy="3774440"/>
          </a:xfrm>
          <a:custGeom>
            <a:avLst/>
            <a:gdLst/>
            <a:ahLst/>
            <a:cxnLst/>
            <a:rect l="l" t="t" r="r" b="b"/>
            <a:pathLst>
              <a:path w="3652520" h="3774440">
                <a:moveTo>
                  <a:pt x="3652451" y="0"/>
                </a:moveTo>
                <a:lnTo>
                  <a:pt x="0" y="0"/>
                </a:lnTo>
                <a:lnTo>
                  <a:pt x="0" y="3774141"/>
                </a:lnTo>
                <a:lnTo>
                  <a:pt x="3652451" y="3774141"/>
                </a:lnTo>
                <a:lnTo>
                  <a:pt x="3652451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sz="half" idx="2"/>
          </p:nvPr>
        </p:nvSpPr>
        <p:spPr>
          <a:xfrm>
            <a:off x="1531082" y="2311399"/>
            <a:ext cx="3652520" cy="37744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60680" indent="-32575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61315" algn="l"/>
              </a:tabLst>
            </a:pPr>
            <a:r>
              <a:rPr spc="-40" dirty="0"/>
              <a:t>Reachability</a:t>
            </a:r>
          </a:p>
          <a:p>
            <a:pPr marL="492759" marR="361315">
              <a:lnSpc>
                <a:spcPts val="3100"/>
              </a:lnSpc>
              <a:spcBef>
                <a:spcPts val="190"/>
              </a:spcBef>
            </a:pPr>
            <a:r>
              <a:rPr spc="-175" dirty="0"/>
              <a:t>Execute</a:t>
            </a:r>
            <a:r>
              <a:rPr spc="-125" dirty="0"/>
              <a:t> </a:t>
            </a:r>
            <a:r>
              <a:rPr spc="-35" dirty="0"/>
              <a:t>the</a:t>
            </a:r>
            <a:r>
              <a:rPr spc="-120" dirty="0"/>
              <a:t> </a:t>
            </a:r>
            <a:r>
              <a:rPr spc="-55" dirty="0"/>
              <a:t>mutated </a:t>
            </a:r>
            <a:r>
              <a:rPr spc="-10" dirty="0"/>
              <a:t>statement</a:t>
            </a:r>
          </a:p>
          <a:p>
            <a:pPr marL="360680" indent="-325755">
              <a:lnSpc>
                <a:spcPts val="3005"/>
              </a:lnSpc>
              <a:buAutoNum type="arabicPeriod" startAt="2"/>
              <a:tabLst>
                <a:tab pos="361315" algn="l"/>
              </a:tabLst>
            </a:pPr>
            <a:r>
              <a:rPr spc="-40" dirty="0"/>
              <a:t>Necessity</a:t>
            </a:r>
          </a:p>
          <a:p>
            <a:pPr marL="492759" marR="337820">
              <a:lnSpc>
                <a:spcPts val="3100"/>
              </a:lnSpc>
              <a:spcBef>
                <a:spcPts val="110"/>
              </a:spcBef>
            </a:pPr>
            <a:r>
              <a:rPr spc="-140" dirty="0"/>
              <a:t>Make</a:t>
            </a:r>
            <a:r>
              <a:rPr spc="-114" dirty="0"/>
              <a:t> </a:t>
            </a:r>
            <a:r>
              <a:rPr spc="-210" dirty="0"/>
              <a:t>a</a:t>
            </a:r>
            <a:r>
              <a:rPr spc="-114" dirty="0"/>
              <a:t> </a:t>
            </a:r>
            <a:r>
              <a:rPr spc="-10" dirty="0"/>
              <a:t>program </a:t>
            </a:r>
            <a:r>
              <a:rPr spc="-50" dirty="0"/>
              <a:t>internal</a:t>
            </a:r>
            <a:r>
              <a:rPr spc="-105" dirty="0"/>
              <a:t> </a:t>
            </a:r>
            <a:r>
              <a:rPr spc="-100" dirty="0"/>
              <a:t>state </a:t>
            </a:r>
            <a:r>
              <a:rPr spc="-160" dirty="0"/>
              <a:t>change</a:t>
            </a:r>
          </a:p>
          <a:p>
            <a:pPr marL="360680" indent="-325755">
              <a:lnSpc>
                <a:spcPts val="3075"/>
              </a:lnSpc>
              <a:buAutoNum type="arabicPeriod" startAt="3"/>
              <a:tabLst>
                <a:tab pos="361315" algn="l"/>
              </a:tabLst>
            </a:pPr>
            <a:r>
              <a:rPr spc="-30" dirty="0"/>
              <a:t>Sufficiency</a:t>
            </a:r>
          </a:p>
          <a:p>
            <a:pPr marL="492759" marR="226695">
              <a:lnSpc>
                <a:spcPts val="3120"/>
              </a:lnSpc>
              <a:spcBef>
                <a:spcPts val="90"/>
              </a:spcBef>
            </a:pPr>
            <a:r>
              <a:rPr spc="-150" dirty="0"/>
              <a:t>Propagate</a:t>
            </a:r>
            <a:r>
              <a:rPr spc="-125" dirty="0"/>
              <a:t> </a:t>
            </a:r>
            <a:r>
              <a:rPr spc="-35" dirty="0"/>
              <a:t>the</a:t>
            </a:r>
            <a:r>
              <a:rPr spc="-125" dirty="0"/>
              <a:t> </a:t>
            </a:r>
            <a:r>
              <a:rPr spc="-155" dirty="0"/>
              <a:t>change </a:t>
            </a:r>
            <a:r>
              <a:rPr dirty="0"/>
              <a:t>to</a:t>
            </a:r>
            <a:r>
              <a:rPr spc="-105" dirty="0"/>
              <a:t> </a:t>
            </a:r>
            <a:r>
              <a:rPr spc="-10" dirty="0"/>
              <a:t>output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07048" y="1646427"/>
            <a:ext cx="3329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Helvetica"/>
                <a:cs typeface="Helvetica"/>
              </a:rPr>
              <a:t>How to kill a </a:t>
            </a:r>
            <a:r>
              <a:rPr sz="2800" spc="-10" dirty="0">
                <a:latin typeface="Helvetica"/>
                <a:cs typeface="Helvetica"/>
              </a:rPr>
              <a:t>mutant?</a:t>
            </a:r>
            <a:endParaRPr sz="28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F54A-8002-3764-3154-855F1A11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D2887-F2E5-513F-D074-17C5C0F0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439644"/>
            <a:ext cx="10396217" cy="4770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Quiz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Questions for Assignment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https://cs.gmu.edu/~winglam/classes/637/assigns/assign06.html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Assignment 6 is due tonight </a:t>
            </a:r>
            <a:r>
              <a:rPr lang="en-US" sz="2000" b="1" u="sng" dirty="0">
                <a:solidFill>
                  <a:schemeClr val="tx1"/>
                </a:solidFill>
              </a:rPr>
              <a:t>BEFORE</a:t>
            </a:r>
            <a:r>
              <a:rPr lang="en-US" sz="2000" dirty="0">
                <a:solidFill>
                  <a:schemeClr val="tx1"/>
                </a:solidFill>
              </a:rPr>
              <a:t> 11:59PM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Go over </a:t>
            </a:r>
            <a:r>
              <a:rPr lang="en-US" sz="2400" i="1" u="sng" dirty="0">
                <a:solidFill>
                  <a:schemeClr val="tx1"/>
                </a:solidFill>
              </a:rPr>
              <a:t>optional</a:t>
            </a:r>
            <a:r>
              <a:rPr lang="en-US" sz="2400" dirty="0">
                <a:solidFill>
                  <a:schemeClr val="tx1"/>
                </a:solidFill>
              </a:rPr>
              <a:t> take-home final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3"/>
              </a:rPr>
              <a:t>https://cs.gmu.edu/~winglam/classes/637/final/take-home-final.html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If you are concerned about your grades, I </a:t>
            </a:r>
            <a:r>
              <a:rPr lang="en-US" sz="2000" b="1" u="sng" dirty="0">
                <a:solidFill>
                  <a:schemeClr val="tx1"/>
                </a:solidFill>
              </a:rPr>
              <a:t>highly</a:t>
            </a:r>
            <a:r>
              <a:rPr lang="en-US" sz="2000" dirty="0">
                <a:solidFill>
                  <a:schemeClr val="tx1"/>
                </a:solidFill>
              </a:rPr>
              <a:t> encourage you to spend time on the optional take-home final</a:t>
            </a:r>
            <a:endParaRPr lang="en-US" b="1" u="sng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Wrap up lecture on Chapter 9.1.2 Mutation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15min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 </a:t>
            </a:r>
            <a:r>
              <a:rPr lang="en-US" sz="2400" dirty="0" err="1"/>
              <a:t>CodeDefenders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https://code-defenders.org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back quiz retakes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class next week -- Enjoy your Fall 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7549" y="2631568"/>
            <a:ext cx="918844" cy="918844"/>
            <a:chOff x="4107549" y="2631568"/>
            <a:chExt cx="918844" cy="918844"/>
          </a:xfrm>
        </p:grpSpPr>
        <p:sp>
          <p:nvSpPr>
            <p:cNvPr id="3" name="object 3"/>
            <p:cNvSpPr/>
            <p:nvPr/>
          </p:nvSpPr>
          <p:spPr>
            <a:xfrm>
              <a:off x="4120249" y="2644268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500063" y="0"/>
                  </a:moveTo>
                  <a:lnTo>
                    <a:pt x="500063" y="303610"/>
                  </a:lnTo>
                  <a:lnTo>
                    <a:pt x="0" y="303610"/>
                  </a:lnTo>
                  <a:lnTo>
                    <a:pt x="0" y="589360"/>
                  </a:lnTo>
                  <a:lnTo>
                    <a:pt x="500063" y="589360"/>
                  </a:lnTo>
                  <a:lnTo>
                    <a:pt x="500063" y="892970"/>
                  </a:lnTo>
                  <a:lnTo>
                    <a:pt x="892970" y="446485"/>
                  </a:lnTo>
                  <a:lnTo>
                    <a:pt x="50006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0249" y="2644268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0" y="303609"/>
                  </a:moveTo>
                  <a:lnTo>
                    <a:pt x="500063" y="303609"/>
                  </a:lnTo>
                  <a:lnTo>
                    <a:pt x="500063" y="0"/>
                  </a:lnTo>
                  <a:lnTo>
                    <a:pt x="892970" y="446485"/>
                  </a:lnTo>
                  <a:lnTo>
                    <a:pt x="500063" y="892970"/>
                  </a:lnTo>
                  <a:lnTo>
                    <a:pt x="500063" y="589360"/>
                  </a:lnTo>
                  <a:lnTo>
                    <a:pt x="0" y="589360"/>
                  </a:lnTo>
                  <a:lnTo>
                    <a:pt x="0" y="303609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88398" y="3632200"/>
            <a:ext cx="12242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Arial"/>
                <a:cs typeface="Arial"/>
              </a:rPr>
              <a:t>mutation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7784" y="1100835"/>
            <a:ext cx="17456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t1: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a=1,</a:t>
            </a:r>
            <a:r>
              <a:rPr sz="2800" spc="-130" dirty="0">
                <a:latin typeface="Arial"/>
                <a:cs typeface="Arial"/>
              </a:rPr>
              <a:t> b=0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83808" y="1624583"/>
            <a:ext cx="5312664" cy="2069592"/>
            <a:chOff x="6083808" y="1624583"/>
            <a:chExt cx="5312664" cy="2069592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3808" y="1624583"/>
              <a:ext cx="1203960" cy="6614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22788" y="1639192"/>
              <a:ext cx="1125855" cy="583565"/>
            </a:xfrm>
            <a:custGeom>
              <a:avLst/>
              <a:gdLst/>
              <a:ahLst/>
              <a:cxnLst/>
              <a:rect l="l" t="t" r="r" b="b"/>
              <a:pathLst>
                <a:path w="1125854" h="583564">
                  <a:moveTo>
                    <a:pt x="802765" y="0"/>
                  </a:moveTo>
                  <a:lnTo>
                    <a:pt x="322691" y="0"/>
                  </a:lnTo>
                  <a:lnTo>
                    <a:pt x="322691" y="220837"/>
                  </a:lnTo>
                  <a:lnTo>
                    <a:pt x="0" y="220837"/>
                  </a:lnTo>
                  <a:lnTo>
                    <a:pt x="562728" y="583115"/>
                  </a:lnTo>
                  <a:lnTo>
                    <a:pt x="1125457" y="220837"/>
                  </a:lnTo>
                  <a:lnTo>
                    <a:pt x="802765" y="220837"/>
                  </a:lnTo>
                  <a:lnTo>
                    <a:pt x="80276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2459736"/>
              <a:ext cx="3532632" cy="12344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56" y="2569463"/>
              <a:ext cx="2261616" cy="11186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36630" y="2474360"/>
              <a:ext cx="3451860" cy="1155700"/>
            </a:xfrm>
            <a:custGeom>
              <a:avLst/>
              <a:gdLst/>
              <a:ahLst/>
              <a:cxnLst/>
              <a:rect l="l" t="t" r="r" b="b"/>
              <a:pathLst>
                <a:path w="3451859" h="1155700">
                  <a:moveTo>
                    <a:pt x="3044193" y="0"/>
                  </a:moveTo>
                  <a:lnTo>
                    <a:pt x="1450834" y="0"/>
                  </a:lnTo>
                  <a:lnTo>
                    <a:pt x="1399740" y="2566"/>
                  </a:lnTo>
                  <a:lnTo>
                    <a:pt x="1350547" y="10061"/>
                  </a:lnTo>
                  <a:lnTo>
                    <a:pt x="1303635" y="22176"/>
                  </a:lnTo>
                  <a:lnTo>
                    <a:pt x="1259385" y="38601"/>
                  </a:lnTo>
                  <a:lnTo>
                    <a:pt x="1218178" y="59030"/>
                  </a:lnTo>
                  <a:lnTo>
                    <a:pt x="1180393" y="83153"/>
                  </a:lnTo>
                  <a:lnTo>
                    <a:pt x="1146412" y="110662"/>
                  </a:lnTo>
                  <a:lnTo>
                    <a:pt x="1116615" y="141248"/>
                  </a:lnTo>
                  <a:lnTo>
                    <a:pt x="1091382" y="174604"/>
                  </a:lnTo>
                  <a:lnTo>
                    <a:pt x="1071094" y="210420"/>
                  </a:lnTo>
                  <a:lnTo>
                    <a:pt x="1056131" y="248388"/>
                  </a:lnTo>
                  <a:lnTo>
                    <a:pt x="1046875" y="288200"/>
                  </a:lnTo>
                  <a:lnTo>
                    <a:pt x="1043705" y="329548"/>
                  </a:lnTo>
                  <a:lnTo>
                    <a:pt x="1043705" y="514009"/>
                  </a:lnTo>
                  <a:lnTo>
                    <a:pt x="0" y="638498"/>
                  </a:lnTo>
                  <a:lnTo>
                    <a:pt x="1043705" y="705746"/>
                  </a:lnTo>
                  <a:lnTo>
                    <a:pt x="1043705" y="826010"/>
                  </a:lnTo>
                  <a:lnTo>
                    <a:pt x="1046875" y="867357"/>
                  </a:lnTo>
                  <a:lnTo>
                    <a:pt x="1056131" y="907169"/>
                  </a:lnTo>
                  <a:lnTo>
                    <a:pt x="1071094" y="945138"/>
                  </a:lnTo>
                  <a:lnTo>
                    <a:pt x="1091382" y="980954"/>
                  </a:lnTo>
                  <a:lnTo>
                    <a:pt x="1116615" y="1014309"/>
                  </a:lnTo>
                  <a:lnTo>
                    <a:pt x="1146412" y="1044895"/>
                  </a:lnTo>
                  <a:lnTo>
                    <a:pt x="1180393" y="1072404"/>
                  </a:lnTo>
                  <a:lnTo>
                    <a:pt x="1218178" y="1096527"/>
                  </a:lnTo>
                  <a:lnTo>
                    <a:pt x="1259385" y="1116955"/>
                  </a:lnTo>
                  <a:lnTo>
                    <a:pt x="1303635" y="1133381"/>
                  </a:lnTo>
                  <a:lnTo>
                    <a:pt x="1350547" y="1145496"/>
                  </a:lnTo>
                  <a:lnTo>
                    <a:pt x="1399740" y="1152990"/>
                  </a:lnTo>
                  <a:lnTo>
                    <a:pt x="1450834" y="1155557"/>
                  </a:lnTo>
                  <a:lnTo>
                    <a:pt x="3044193" y="1155557"/>
                  </a:lnTo>
                  <a:lnTo>
                    <a:pt x="3095256" y="1152990"/>
                  </a:lnTo>
                  <a:lnTo>
                    <a:pt x="3144427" y="1145496"/>
                  </a:lnTo>
                  <a:lnTo>
                    <a:pt x="3191326" y="1133381"/>
                  </a:lnTo>
                  <a:lnTo>
                    <a:pt x="3235571" y="1116955"/>
                  </a:lnTo>
                  <a:lnTo>
                    <a:pt x="3276779" y="1096527"/>
                  </a:lnTo>
                  <a:lnTo>
                    <a:pt x="3314569" y="1072404"/>
                  </a:lnTo>
                  <a:lnTo>
                    <a:pt x="3348559" y="1044895"/>
                  </a:lnTo>
                  <a:lnTo>
                    <a:pt x="3378368" y="1014309"/>
                  </a:lnTo>
                  <a:lnTo>
                    <a:pt x="3403613" y="980954"/>
                  </a:lnTo>
                  <a:lnTo>
                    <a:pt x="3423912" y="945138"/>
                  </a:lnTo>
                  <a:lnTo>
                    <a:pt x="3438885" y="907169"/>
                  </a:lnTo>
                  <a:lnTo>
                    <a:pt x="3448148" y="867357"/>
                  </a:lnTo>
                  <a:lnTo>
                    <a:pt x="3451321" y="826010"/>
                  </a:lnTo>
                  <a:lnTo>
                    <a:pt x="3451321" y="329548"/>
                  </a:lnTo>
                  <a:lnTo>
                    <a:pt x="3448148" y="288200"/>
                  </a:lnTo>
                  <a:lnTo>
                    <a:pt x="3438885" y="248388"/>
                  </a:lnTo>
                  <a:lnTo>
                    <a:pt x="3423912" y="210420"/>
                  </a:lnTo>
                  <a:lnTo>
                    <a:pt x="3403613" y="174604"/>
                  </a:lnTo>
                  <a:lnTo>
                    <a:pt x="3378368" y="141248"/>
                  </a:lnTo>
                  <a:lnTo>
                    <a:pt x="3348559" y="110662"/>
                  </a:lnTo>
                  <a:lnTo>
                    <a:pt x="3314569" y="83153"/>
                  </a:lnTo>
                  <a:lnTo>
                    <a:pt x="3276779" y="59030"/>
                  </a:lnTo>
                  <a:lnTo>
                    <a:pt x="3235571" y="38601"/>
                  </a:lnTo>
                  <a:lnTo>
                    <a:pt x="3191326" y="22176"/>
                  </a:lnTo>
                  <a:lnTo>
                    <a:pt x="3144427" y="10061"/>
                  </a:lnTo>
                  <a:lnTo>
                    <a:pt x="3095256" y="2566"/>
                  </a:lnTo>
                  <a:lnTo>
                    <a:pt x="3044193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062812" y="2651471"/>
            <a:ext cx="180086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state: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a-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b=a+b=1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83808" y="4590288"/>
            <a:ext cx="1203960" cy="661670"/>
            <a:chOff x="6083808" y="4590288"/>
            <a:chExt cx="1203960" cy="66167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808" y="4590288"/>
              <a:ext cx="1203960" cy="6614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22788" y="4603916"/>
              <a:ext cx="1125855" cy="583565"/>
            </a:xfrm>
            <a:custGeom>
              <a:avLst/>
              <a:gdLst/>
              <a:ahLst/>
              <a:cxnLst/>
              <a:rect l="l" t="t" r="r" b="b"/>
              <a:pathLst>
                <a:path w="1125854" h="583564">
                  <a:moveTo>
                    <a:pt x="802765" y="0"/>
                  </a:moveTo>
                  <a:lnTo>
                    <a:pt x="322691" y="0"/>
                  </a:lnTo>
                  <a:lnTo>
                    <a:pt x="322691" y="220839"/>
                  </a:lnTo>
                  <a:lnTo>
                    <a:pt x="0" y="220839"/>
                  </a:lnTo>
                  <a:lnTo>
                    <a:pt x="562728" y="583117"/>
                  </a:lnTo>
                  <a:lnTo>
                    <a:pt x="1125457" y="220839"/>
                  </a:lnTo>
                  <a:lnTo>
                    <a:pt x="802765" y="220839"/>
                  </a:lnTo>
                  <a:lnTo>
                    <a:pt x="80276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029967" y="5224596"/>
            <a:ext cx="8223884" cy="1532890"/>
            <a:chOff x="2029967" y="5224596"/>
            <a:chExt cx="8223884" cy="153289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7792" y="5224596"/>
              <a:ext cx="820376" cy="6303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1135" y="5949695"/>
              <a:ext cx="7894319" cy="609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9967" y="5867399"/>
              <a:ext cx="8223504" cy="8900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1965" y="6002804"/>
              <a:ext cx="7789889" cy="5048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9591" y="5919215"/>
              <a:ext cx="8119872" cy="78943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294983" y="5290820"/>
            <a:ext cx="7668259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7435" algn="ctr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unkilled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Pro: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mutation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mutation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272466" y="327659"/>
            <a:ext cx="3467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Weak</a:t>
            </a:r>
            <a:r>
              <a:rPr spc="-220" dirty="0"/>
              <a:t> </a:t>
            </a:r>
            <a:r>
              <a:rPr spc="-75" dirty="0"/>
              <a:t>mutation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910869" y="2194520"/>
            <a:ext cx="1595755" cy="1790700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5560" marR="292100">
              <a:lnSpc>
                <a:spcPct val="100200"/>
              </a:lnSpc>
              <a:spcBef>
                <a:spcPts val="120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b </a:t>
            </a:r>
            <a:r>
              <a:rPr sz="2800" spc="-20" dirty="0">
                <a:latin typeface="Arial"/>
                <a:cs typeface="Arial"/>
              </a:rPr>
              <a:t>a=a+b </a:t>
            </a:r>
            <a:r>
              <a:rPr sz="2800" spc="-10" dirty="0">
                <a:latin typeface="Arial"/>
                <a:cs typeface="Arial"/>
              </a:rPr>
              <a:t>x=2*b </a:t>
            </a:r>
            <a:r>
              <a:rPr sz="2800" spc="-30" dirty="0">
                <a:latin typeface="Arial"/>
                <a:cs typeface="Arial"/>
              </a:rPr>
              <a:t>return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62179" y="2296007"/>
            <a:ext cx="1595755" cy="1790700"/>
          </a:xfrm>
          <a:custGeom>
            <a:avLst/>
            <a:gdLst/>
            <a:ahLst/>
            <a:cxnLst/>
            <a:rect l="l" t="t" r="r" b="b"/>
            <a:pathLst>
              <a:path w="1595754" h="1790700">
                <a:moveTo>
                  <a:pt x="1595614" y="0"/>
                </a:moveTo>
                <a:lnTo>
                  <a:pt x="0" y="0"/>
                </a:lnTo>
                <a:lnTo>
                  <a:pt x="0" y="1790299"/>
                </a:lnTo>
                <a:lnTo>
                  <a:pt x="1595614" y="1790299"/>
                </a:lnTo>
                <a:lnTo>
                  <a:pt x="15956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62179" y="2296007"/>
            <a:ext cx="1595755" cy="1790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35560" marR="292100">
              <a:lnSpc>
                <a:spcPct val="100200"/>
              </a:lnSpc>
              <a:spcBef>
                <a:spcPts val="115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b </a:t>
            </a:r>
            <a:r>
              <a:rPr sz="2800" spc="-204" dirty="0">
                <a:latin typeface="Arial"/>
                <a:cs typeface="Arial"/>
              </a:rPr>
              <a:t>a=a</a:t>
            </a:r>
            <a:r>
              <a:rPr sz="2800" b="1" spc="-204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800" spc="-50" dirty="0">
                <a:latin typeface="Arial"/>
                <a:cs typeface="Arial"/>
              </a:rPr>
              <a:t>b </a:t>
            </a:r>
            <a:r>
              <a:rPr sz="2800" spc="-10" dirty="0">
                <a:latin typeface="Arial"/>
                <a:cs typeface="Arial"/>
              </a:rPr>
              <a:t>x=2*b </a:t>
            </a:r>
            <a:r>
              <a:rPr sz="2800" spc="-30" dirty="0">
                <a:latin typeface="Arial"/>
                <a:cs typeface="Arial"/>
              </a:rPr>
              <a:t>return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43612" y="4074667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m1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1765" y="3977132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25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04169" y="3190967"/>
            <a:ext cx="1868234" cy="53578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7549" y="2631568"/>
            <a:ext cx="918844" cy="918844"/>
            <a:chOff x="4107549" y="2631568"/>
            <a:chExt cx="918844" cy="918844"/>
          </a:xfrm>
        </p:grpSpPr>
        <p:sp>
          <p:nvSpPr>
            <p:cNvPr id="3" name="object 3"/>
            <p:cNvSpPr/>
            <p:nvPr/>
          </p:nvSpPr>
          <p:spPr>
            <a:xfrm>
              <a:off x="4120249" y="2644268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500063" y="0"/>
                  </a:moveTo>
                  <a:lnTo>
                    <a:pt x="500063" y="303610"/>
                  </a:lnTo>
                  <a:lnTo>
                    <a:pt x="0" y="303610"/>
                  </a:lnTo>
                  <a:lnTo>
                    <a:pt x="0" y="589360"/>
                  </a:lnTo>
                  <a:lnTo>
                    <a:pt x="500063" y="589360"/>
                  </a:lnTo>
                  <a:lnTo>
                    <a:pt x="500063" y="892970"/>
                  </a:lnTo>
                  <a:lnTo>
                    <a:pt x="892970" y="446485"/>
                  </a:lnTo>
                  <a:lnTo>
                    <a:pt x="50006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20249" y="2644268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0" y="303609"/>
                  </a:moveTo>
                  <a:lnTo>
                    <a:pt x="500063" y="303609"/>
                  </a:lnTo>
                  <a:lnTo>
                    <a:pt x="500063" y="0"/>
                  </a:lnTo>
                  <a:lnTo>
                    <a:pt x="892970" y="446485"/>
                  </a:lnTo>
                  <a:lnTo>
                    <a:pt x="500063" y="892970"/>
                  </a:lnTo>
                  <a:lnTo>
                    <a:pt x="500063" y="589360"/>
                  </a:lnTo>
                  <a:lnTo>
                    <a:pt x="0" y="589360"/>
                  </a:lnTo>
                  <a:lnTo>
                    <a:pt x="0" y="303609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88398" y="3632200"/>
            <a:ext cx="12242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Arial"/>
                <a:cs typeface="Arial"/>
              </a:rPr>
              <a:t>mutation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7784" y="1100835"/>
            <a:ext cx="17456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t1: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a=1,</a:t>
            </a:r>
            <a:r>
              <a:rPr sz="2800" spc="-130" dirty="0">
                <a:latin typeface="Arial"/>
                <a:cs typeface="Arial"/>
              </a:rPr>
              <a:t> b=1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808" y="1624583"/>
            <a:ext cx="1203960" cy="66141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122788" y="1639192"/>
            <a:ext cx="1125855" cy="583565"/>
          </a:xfrm>
          <a:custGeom>
            <a:avLst/>
            <a:gdLst/>
            <a:ahLst/>
            <a:cxnLst/>
            <a:rect l="l" t="t" r="r" b="b"/>
            <a:pathLst>
              <a:path w="1125854" h="583564">
                <a:moveTo>
                  <a:pt x="802765" y="0"/>
                </a:moveTo>
                <a:lnTo>
                  <a:pt x="322691" y="0"/>
                </a:lnTo>
                <a:lnTo>
                  <a:pt x="322691" y="220837"/>
                </a:lnTo>
                <a:lnTo>
                  <a:pt x="0" y="220837"/>
                </a:lnTo>
                <a:lnTo>
                  <a:pt x="562728" y="583115"/>
                </a:lnTo>
                <a:lnTo>
                  <a:pt x="1125457" y="220837"/>
                </a:lnTo>
                <a:lnTo>
                  <a:pt x="802765" y="220837"/>
                </a:lnTo>
                <a:lnTo>
                  <a:pt x="80276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2459736"/>
            <a:ext cx="3532632" cy="12344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4856" y="2569463"/>
            <a:ext cx="2261616" cy="111861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736630" y="2474360"/>
            <a:ext cx="3451860" cy="1155700"/>
          </a:xfrm>
          <a:custGeom>
            <a:avLst/>
            <a:gdLst/>
            <a:ahLst/>
            <a:cxnLst/>
            <a:rect l="l" t="t" r="r" b="b"/>
            <a:pathLst>
              <a:path w="3451859" h="1155700">
                <a:moveTo>
                  <a:pt x="3044193" y="0"/>
                </a:moveTo>
                <a:lnTo>
                  <a:pt x="1450834" y="0"/>
                </a:lnTo>
                <a:lnTo>
                  <a:pt x="1399740" y="2566"/>
                </a:lnTo>
                <a:lnTo>
                  <a:pt x="1350547" y="10061"/>
                </a:lnTo>
                <a:lnTo>
                  <a:pt x="1303635" y="22176"/>
                </a:lnTo>
                <a:lnTo>
                  <a:pt x="1259385" y="38601"/>
                </a:lnTo>
                <a:lnTo>
                  <a:pt x="1218178" y="59030"/>
                </a:lnTo>
                <a:lnTo>
                  <a:pt x="1180393" y="83153"/>
                </a:lnTo>
                <a:lnTo>
                  <a:pt x="1146412" y="110662"/>
                </a:lnTo>
                <a:lnTo>
                  <a:pt x="1116615" y="141248"/>
                </a:lnTo>
                <a:lnTo>
                  <a:pt x="1091382" y="174604"/>
                </a:lnTo>
                <a:lnTo>
                  <a:pt x="1071094" y="210420"/>
                </a:lnTo>
                <a:lnTo>
                  <a:pt x="1056131" y="248388"/>
                </a:lnTo>
                <a:lnTo>
                  <a:pt x="1046875" y="288200"/>
                </a:lnTo>
                <a:lnTo>
                  <a:pt x="1043705" y="329548"/>
                </a:lnTo>
                <a:lnTo>
                  <a:pt x="1043705" y="514009"/>
                </a:lnTo>
                <a:lnTo>
                  <a:pt x="0" y="638498"/>
                </a:lnTo>
                <a:lnTo>
                  <a:pt x="1043705" y="705746"/>
                </a:lnTo>
                <a:lnTo>
                  <a:pt x="1043705" y="826010"/>
                </a:lnTo>
                <a:lnTo>
                  <a:pt x="1046875" y="867357"/>
                </a:lnTo>
                <a:lnTo>
                  <a:pt x="1056131" y="907169"/>
                </a:lnTo>
                <a:lnTo>
                  <a:pt x="1071094" y="945138"/>
                </a:lnTo>
                <a:lnTo>
                  <a:pt x="1091382" y="980954"/>
                </a:lnTo>
                <a:lnTo>
                  <a:pt x="1116615" y="1014309"/>
                </a:lnTo>
                <a:lnTo>
                  <a:pt x="1146412" y="1044895"/>
                </a:lnTo>
                <a:lnTo>
                  <a:pt x="1180393" y="1072404"/>
                </a:lnTo>
                <a:lnTo>
                  <a:pt x="1218178" y="1096527"/>
                </a:lnTo>
                <a:lnTo>
                  <a:pt x="1259385" y="1116955"/>
                </a:lnTo>
                <a:lnTo>
                  <a:pt x="1303635" y="1133381"/>
                </a:lnTo>
                <a:lnTo>
                  <a:pt x="1350547" y="1145496"/>
                </a:lnTo>
                <a:lnTo>
                  <a:pt x="1399740" y="1152990"/>
                </a:lnTo>
                <a:lnTo>
                  <a:pt x="1450834" y="1155557"/>
                </a:lnTo>
                <a:lnTo>
                  <a:pt x="3044193" y="1155557"/>
                </a:lnTo>
                <a:lnTo>
                  <a:pt x="3095256" y="1152990"/>
                </a:lnTo>
                <a:lnTo>
                  <a:pt x="3144427" y="1145496"/>
                </a:lnTo>
                <a:lnTo>
                  <a:pt x="3191326" y="1133381"/>
                </a:lnTo>
                <a:lnTo>
                  <a:pt x="3235571" y="1116955"/>
                </a:lnTo>
                <a:lnTo>
                  <a:pt x="3276779" y="1096527"/>
                </a:lnTo>
                <a:lnTo>
                  <a:pt x="3314569" y="1072404"/>
                </a:lnTo>
                <a:lnTo>
                  <a:pt x="3348559" y="1044895"/>
                </a:lnTo>
                <a:lnTo>
                  <a:pt x="3378368" y="1014309"/>
                </a:lnTo>
                <a:lnTo>
                  <a:pt x="3403613" y="980954"/>
                </a:lnTo>
                <a:lnTo>
                  <a:pt x="3423912" y="945138"/>
                </a:lnTo>
                <a:lnTo>
                  <a:pt x="3438885" y="907169"/>
                </a:lnTo>
                <a:lnTo>
                  <a:pt x="3448148" y="867357"/>
                </a:lnTo>
                <a:lnTo>
                  <a:pt x="3451321" y="826010"/>
                </a:lnTo>
                <a:lnTo>
                  <a:pt x="3451321" y="329548"/>
                </a:lnTo>
                <a:lnTo>
                  <a:pt x="3448148" y="288200"/>
                </a:lnTo>
                <a:lnTo>
                  <a:pt x="3438885" y="248388"/>
                </a:lnTo>
                <a:lnTo>
                  <a:pt x="3423912" y="210420"/>
                </a:lnTo>
                <a:lnTo>
                  <a:pt x="3403613" y="174604"/>
                </a:lnTo>
                <a:lnTo>
                  <a:pt x="3378368" y="141248"/>
                </a:lnTo>
                <a:lnTo>
                  <a:pt x="3348559" y="110662"/>
                </a:lnTo>
                <a:lnTo>
                  <a:pt x="3314569" y="83153"/>
                </a:lnTo>
                <a:lnTo>
                  <a:pt x="3276779" y="59030"/>
                </a:lnTo>
                <a:lnTo>
                  <a:pt x="3235571" y="38601"/>
                </a:lnTo>
                <a:lnTo>
                  <a:pt x="3191326" y="22176"/>
                </a:lnTo>
                <a:lnTo>
                  <a:pt x="3144427" y="10061"/>
                </a:lnTo>
                <a:lnTo>
                  <a:pt x="3095256" y="2566"/>
                </a:lnTo>
                <a:lnTo>
                  <a:pt x="3044193" y="0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70629" y="2637929"/>
            <a:ext cx="180022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state: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a-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b!=a+b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83808" y="4590288"/>
            <a:ext cx="1203960" cy="661670"/>
            <a:chOff x="6083808" y="4590288"/>
            <a:chExt cx="1203960" cy="66167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3808" y="4590288"/>
              <a:ext cx="1203960" cy="661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22788" y="4603916"/>
              <a:ext cx="1125855" cy="583565"/>
            </a:xfrm>
            <a:custGeom>
              <a:avLst/>
              <a:gdLst/>
              <a:ahLst/>
              <a:cxnLst/>
              <a:rect l="l" t="t" r="r" b="b"/>
              <a:pathLst>
                <a:path w="1125854" h="583564">
                  <a:moveTo>
                    <a:pt x="802765" y="0"/>
                  </a:moveTo>
                  <a:lnTo>
                    <a:pt x="322691" y="0"/>
                  </a:lnTo>
                  <a:lnTo>
                    <a:pt x="322691" y="220839"/>
                  </a:lnTo>
                  <a:lnTo>
                    <a:pt x="0" y="220839"/>
                  </a:lnTo>
                  <a:lnTo>
                    <a:pt x="562728" y="583117"/>
                  </a:lnTo>
                  <a:lnTo>
                    <a:pt x="1125457" y="220839"/>
                  </a:lnTo>
                  <a:lnTo>
                    <a:pt x="802765" y="220839"/>
                  </a:lnTo>
                  <a:lnTo>
                    <a:pt x="80276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272466" y="327659"/>
            <a:ext cx="3467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Weak</a:t>
            </a:r>
            <a:r>
              <a:rPr spc="-220" dirty="0"/>
              <a:t> </a:t>
            </a:r>
            <a:r>
              <a:rPr spc="-75" dirty="0"/>
              <a:t>mutation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910869" y="2194520"/>
            <a:ext cx="1595755" cy="1790700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35560" marR="292100">
              <a:lnSpc>
                <a:spcPct val="100200"/>
              </a:lnSpc>
              <a:spcBef>
                <a:spcPts val="120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b </a:t>
            </a:r>
            <a:r>
              <a:rPr sz="2800" spc="-20" dirty="0">
                <a:latin typeface="Arial"/>
                <a:cs typeface="Arial"/>
              </a:rPr>
              <a:t>a=a+b </a:t>
            </a:r>
            <a:r>
              <a:rPr sz="2800" spc="-10" dirty="0">
                <a:latin typeface="Arial"/>
                <a:cs typeface="Arial"/>
              </a:rPr>
              <a:t>x=2*b </a:t>
            </a:r>
            <a:r>
              <a:rPr sz="2800" spc="-30" dirty="0">
                <a:latin typeface="Arial"/>
                <a:cs typeface="Arial"/>
              </a:rPr>
              <a:t>return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62179" y="2296007"/>
            <a:ext cx="1595755" cy="1790700"/>
          </a:xfrm>
          <a:custGeom>
            <a:avLst/>
            <a:gdLst/>
            <a:ahLst/>
            <a:cxnLst/>
            <a:rect l="l" t="t" r="r" b="b"/>
            <a:pathLst>
              <a:path w="1595754" h="1790700">
                <a:moveTo>
                  <a:pt x="1595614" y="0"/>
                </a:moveTo>
                <a:lnTo>
                  <a:pt x="0" y="0"/>
                </a:lnTo>
                <a:lnTo>
                  <a:pt x="0" y="1790299"/>
                </a:lnTo>
                <a:lnTo>
                  <a:pt x="1595614" y="1790299"/>
                </a:lnTo>
                <a:lnTo>
                  <a:pt x="15956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62179" y="2296007"/>
            <a:ext cx="1595755" cy="1790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35560" marR="292100">
              <a:lnSpc>
                <a:spcPct val="100200"/>
              </a:lnSpc>
              <a:spcBef>
                <a:spcPts val="115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b </a:t>
            </a:r>
            <a:r>
              <a:rPr sz="2800" spc="-204" dirty="0">
                <a:latin typeface="Arial"/>
                <a:cs typeface="Arial"/>
              </a:rPr>
              <a:t>a=a</a:t>
            </a:r>
            <a:r>
              <a:rPr sz="2800" b="1" spc="-204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800" spc="-50" dirty="0">
                <a:latin typeface="Arial"/>
                <a:cs typeface="Arial"/>
              </a:rPr>
              <a:t>b </a:t>
            </a:r>
            <a:r>
              <a:rPr sz="2800" spc="-10" dirty="0">
                <a:latin typeface="Arial"/>
                <a:cs typeface="Arial"/>
              </a:rPr>
              <a:t>x=2*b </a:t>
            </a:r>
            <a:r>
              <a:rPr sz="2800" spc="-30" dirty="0">
                <a:latin typeface="Arial"/>
                <a:cs typeface="Arial"/>
              </a:rPr>
              <a:t>return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43612" y="4074667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latin typeface="Arial"/>
                <a:cs typeface="Arial"/>
              </a:rPr>
              <a:t>m1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1765" y="3977132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25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04169" y="3190967"/>
            <a:ext cx="1868234" cy="5357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2697479" y="5203232"/>
            <a:ext cx="6784975" cy="1569720"/>
            <a:chOff x="2697479" y="5203232"/>
            <a:chExt cx="6784975" cy="156972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7792" y="5203232"/>
              <a:ext cx="702427" cy="7024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8647" y="5989319"/>
              <a:ext cx="6443472" cy="5821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7479" y="5907023"/>
              <a:ext cx="6784848" cy="8656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8203" y="6002804"/>
              <a:ext cx="6364243" cy="5048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4055" y="5919215"/>
              <a:ext cx="6708648" cy="78943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961223" y="5290820"/>
            <a:ext cx="6255385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killed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195" dirty="0">
                <a:solidFill>
                  <a:srgbClr val="FFFFFF"/>
                </a:solidFill>
                <a:latin typeface="Arial"/>
                <a:cs typeface="Arial"/>
              </a:rPr>
              <a:t>Con: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mutation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imprecision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49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50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059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Do</a:t>
            </a:r>
            <a:r>
              <a:rPr spc="-220" dirty="0"/>
              <a:t> </a:t>
            </a:r>
            <a:r>
              <a:rPr spc="-155" dirty="0"/>
              <a:t>faster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10004425" cy="34969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20" dirty="0">
                <a:latin typeface="Arial"/>
                <a:cs typeface="Arial"/>
              </a:rPr>
              <a:t>Mutant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compilation</a:t>
            </a:r>
            <a:endParaRPr sz="2800">
              <a:latin typeface="Arial"/>
              <a:cs typeface="Arial"/>
            </a:endParaRPr>
          </a:p>
          <a:p>
            <a:pPr marL="698500" marR="219075" lvl="1" indent="-228600">
              <a:lnSpc>
                <a:spcPct val="90400"/>
              </a:lnSpc>
              <a:spcBef>
                <a:spcPts val="509"/>
              </a:spcBef>
              <a:buChar char="•"/>
              <a:tabLst>
                <a:tab pos="698500" algn="l"/>
              </a:tabLst>
            </a:pPr>
            <a:r>
              <a:rPr sz="2400" spc="-60" dirty="0">
                <a:latin typeface="Arial"/>
                <a:cs typeface="Arial"/>
              </a:rPr>
              <a:t>DeMillo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al.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[</a:t>
            </a:r>
            <a:r>
              <a:rPr sz="2400" spc="-65" dirty="0">
                <a:solidFill>
                  <a:srgbClr val="C0C0C0"/>
                </a:solidFill>
                <a:latin typeface="Arial"/>
                <a:cs typeface="Arial"/>
              </a:rPr>
              <a:t>DeMillo+91</a:t>
            </a:r>
            <a:r>
              <a:rPr sz="2400" spc="-65" dirty="0">
                <a:latin typeface="Arial"/>
                <a:cs typeface="Arial"/>
              </a:rPr>
              <a:t>]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extended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compiler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compile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all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mutants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at </a:t>
            </a:r>
            <a:r>
              <a:rPr sz="2400" spc="-135" dirty="0">
                <a:latin typeface="Arial"/>
                <a:cs typeface="Arial"/>
              </a:rPr>
              <a:t>once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10" dirty="0">
                <a:latin typeface="Arial"/>
                <a:cs typeface="Arial"/>
              </a:rPr>
              <a:t> reduce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cost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generating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compiling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large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number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mutants</a:t>
            </a:r>
            <a:endParaRPr sz="2400">
              <a:latin typeface="Arial"/>
              <a:cs typeface="Arial"/>
            </a:endParaRPr>
          </a:p>
          <a:p>
            <a:pPr marL="698500" marR="5080" lvl="1" indent="-228600">
              <a:lnSpc>
                <a:spcPct val="88300"/>
              </a:lnSpc>
              <a:spcBef>
                <a:spcPts val="550"/>
              </a:spcBef>
              <a:buChar char="•"/>
              <a:tabLst>
                <a:tab pos="698500" algn="l"/>
              </a:tabLst>
            </a:pPr>
            <a:r>
              <a:rPr sz="2400" spc="-100" dirty="0">
                <a:latin typeface="Arial"/>
                <a:cs typeface="Arial"/>
              </a:rPr>
              <a:t>Untch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al.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[</a:t>
            </a:r>
            <a:r>
              <a:rPr sz="2400" spc="-85" dirty="0">
                <a:solidFill>
                  <a:srgbClr val="C0C0C0"/>
                </a:solidFill>
                <a:latin typeface="Arial"/>
                <a:cs typeface="Arial"/>
              </a:rPr>
              <a:t>Untch+93</a:t>
            </a:r>
            <a:r>
              <a:rPr sz="2400" spc="-85" dirty="0">
                <a:latin typeface="Arial"/>
                <a:cs typeface="Arial"/>
              </a:rPr>
              <a:t>]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proposed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schema-based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approach, </a:t>
            </a:r>
            <a:r>
              <a:rPr sz="2400" spc="-75" dirty="0">
                <a:latin typeface="Arial"/>
                <a:cs typeface="Arial"/>
              </a:rPr>
              <a:t>which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generates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one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C00000"/>
                </a:solidFill>
                <a:latin typeface="Arial"/>
                <a:cs typeface="Arial"/>
              </a:rPr>
              <a:t>meta-</a:t>
            </a:r>
            <a:r>
              <a:rPr sz="2400" spc="-40" dirty="0">
                <a:solidFill>
                  <a:srgbClr val="C00000"/>
                </a:solidFill>
                <a:latin typeface="Arial"/>
                <a:cs typeface="Arial"/>
              </a:rPr>
              <a:t>mutant</a:t>
            </a:r>
            <a:r>
              <a:rPr sz="2400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encodes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all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mutants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can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be </a:t>
            </a:r>
            <a:r>
              <a:rPr sz="2400" spc="-90" dirty="0">
                <a:latin typeface="Arial"/>
                <a:cs typeface="Arial"/>
              </a:rPr>
              <a:t>compiled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by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traditional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compiler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Char char="•"/>
              <a:tabLst>
                <a:tab pos="241300" algn="l"/>
              </a:tabLst>
            </a:pPr>
            <a:r>
              <a:rPr sz="2800" spc="-20" dirty="0">
                <a:latin typeface="Arial"/>
                <a:cs typeface="Arial"/>
              </a:rPr>
              <a:t>Mutant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execution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215" dirty="0">
                <a:latin typeface="Arial"/>
                <a:cs typeface="Arial"/>
              </a:rPr>
              <a:t>Use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parallel</a:t>
            </a:r>
            <a:r>
              <a:rPr sz="2400" spc="-100" dirty="0">
                <a:latin typeface="Arial"/>
                <a:cs typeface="Arial"/>
              </a:rPr>
              <a:t> execution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speedup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mutation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021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Meta-</a:t>
            </a:r>
            <a:r>
              <a:rPr spc="-75" dirty="0"/>
              <a:t>mutant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92104" y="2933537"/>
            <a:ext cx="918844" cy="918844"/>
            <a:chOff x="5092104" y="2933537"/>
            <a:chExt cx="918844" cy="918844"/>
          </a:xfrm>
        </p:grpSpPr>
        <p:sp>
          <p:nvSpPr>
            <p:cNvPr id="4" name="object 4"/>
            <p:cNvSpPr/>
            <p:nvPr/>
          </p:nvSpPr>
          <p:spPr>
            <a:xfrm>
              <a:off x="5104804" y="2946237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500062" y="0"/>
                  </a:moveTo>
                  <a:lnTo>
                    <a:pt x="500062" y="303610"/>
                  </a:lnTo>
                  <a:lnTo>
                    <a:pt x="0" y="303610"/>
                  </a:lnTo>
                  <a:lnTo>
                    <a:pt x="0" y="589361"/>
                  </a:lnTo>
                  <a:lnTo>
                    <a:pt x="500062" y="589361"/>
                  </a:lnTo>
                  <a:lnTo>
                    <a:pt x="500062" y="892970"/>
                  </a:lnTo>
                  <a:lnTo>
                    <a:pt x="892970" y="446485"/>
                  </a:lnTo>
                  <a:lnTo>
                    <a:pt x="50006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04804" y="2946237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5">
                  <a:moveTo>
                    <a:pt x="0" y="303609"/>
                  </a:moveTo>
                  <a:lnTo>
                    <a:pt x="500063" y="303609"/>
                  </a:lnTo>
                  <a:lnTo>
                    <a:pt x="500063" y="0"/>
                  </a:lnTo>
                  <a:lnTo>
                    <a:pt x="892970" y="446485"/>
                  </a:lnTo>
                  <a:lnTo>
                    <a:pt x="500063" y="892970"/>
                  </a:lnTo>
                  <a:lnTo>
                    <a:pt x="500063" y="589360"/>
                  </a:lnTo>
                  <a:lnTo>
                    <a:pt x="0" y="589360"/>
                  </a:lnTo>
                  <a:lnTo>
                    <a:pt x="0" y="303609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10796" y="3851655"/>
            <a:ext cx="2184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85" dirty="0">
                <a:latin typeface="Arial"/>
                <a:cs typeface="Arial"/>
              </a:rPr>
              <a:t>Schema-</a:t>
            </a:r>
            <a:r>
              <a:rPr sz="2500" spc="-10" dirty="0">
                <a:latin typeface="Arial"/>
                <a:cs typeface="Arial"/>
              </a:rPr>
              <a:t>based </a:t>
            </a:r>
            <a:r>
              <a:rPr sz="2500" spc="-25" dirty="0">
                <a:latin typeface="Arial"/>
                <a:cs typeface="Arial"/>
              </a:rPr>
              <a:t>mutation</a:t>
            </a:r>
            <a:r>
              <a:rPr sz="2500" spc="-125" dirty="0">
                <a:latin typeface="Arial"/>
                <a:cs typeface="Arial"/>
              </a:rPr>
              <a:t> </a:t>
            </a:r>
            <a:r>
              <a:rPr sz="2500" spc="-60" dirty="0">
                <a:latin typeface="Arial"/>
                <a:cs typeface="Arial"/>
              </a:rPr>
              <a:t>testing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51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02008" y="2136140"/>
            <a:ext cx="1069975" cy="216852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440"/>
              </a:spcBef>
            </a:pPr>
            <a:r>
              <a:rPr sz="2400" spc="-125" dirty="0">
                <a:latin typeface="Arial"/>
                <a:cs typeface="Arial"/>
              </a:rPr>
              <a:t>m=0: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430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6700"/>
              </a:lnSpc>
            </a:pPr>
            <a:r>
              <a:rPr sz="2400" spc="-125" dirty="0">
                <a:latin typeface="Arial"/>
                <a:cs typeface="Arial"/>
              </a:rPr>
              <a:t>m=1: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m</a:t>
            </a:r>
            <a:r>
              <a:rPr sz="1600" spc="-90" dirty="0">
                <a:latin typeface="Arial"/>
                <a:cs typeface="Arial"/>
              </a:rPr>
              <a:t>1 </a:t>
            </a:r>
            <a:r>
              <a:rPr sz="2400" spc="-125" dirty="0">
                <a:latin typeface="Arial"/>
                <a:cs typeface="Arial"/>
              </a:rPr>
              <a:t>m=2: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m</a:t>
            </a:r>
            <a:r>
              <a:rPr sz="1600" spc="-9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745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4960" y="2696545"/>
            <a:ext cx="1595755" cy="1790700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35560" marR="292100">
              <a:lnSpc>
                <a:spcPct val="100200"/>
              </a:lnSpc>
              <a:spcBef>
                <a:spcPts val="125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b </a:t>
            </a:r>
            <a:r>
              <a:rPr sz="2800" spc="-25" dirty="0">
                <a:latin typeface="Arial"/>
                <a:cs typeface="Arial"/>
              </a:rPr>
              <a:t>a=b </a:t>
            </a:r>
            <a:r>
              <a:rPr sz="2800" spc="-10" dirty="0">
                <a:latin typeface="Arial"/>
                <a:cs typeface="Arial"/>
              </a:rPr>
              <a:t>x=a+b </a:t>
            </a:r>
            <a:r>
              <a:rPr sz="2800" dirty="0">
                <a:latin typeface="Arial"/>
                <a:cs typeface="Arial"/>
              </a:rPr>
              <a:t>print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4796" y="4480052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25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0730" y="1116601"/>
            <a:ext cx="2007870" cy="4900188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35560" marR="249554">
              <a:lnSpc>
                <a:spcPct val="99900"/>
              </a:lnSpc>
              <a:spcBef>
                <a:spcPts val="1155"/>
              </a:spcBef>
            </a:pPr>
            <a:r>
              <a:rPr sz="2800" spc="-135" dirty="0">
                <a:latin typeface="Arial"/>
                <a:cs typeface="Arial"/>
              </a:rPr>
              <a:t>read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60" dirty="0">
                <a:latin typeface="Arial"/>
                <a:cs typeface="Arial"/>
              </a:rPr>
              <a:t>a,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b</a:t>
            </a:r>
            <a:r>
              <a:rPr sz="2800" spc="-95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2800" spc="-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Arial"/>
                <a:cs typeface="Arial"/>
              </a:rPr>
              <a:t>m </a:t>
            </a:r>
            <a:r>
              <a:rPr sz="2800" spc="-25" dirty="0">
                <a:latin typeface="Arial"/>
                <a:cs typeface="Arial"/>
              </a:rPr>
              <a:t>a=b </a:t>
            </a: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if(m==0) </a:t>
            </a:r>
            <a:endParaRPr lang="en-US" sz="2800" spc="-1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5560" marR="249554">
              <a:lnSpc>
                <a:spcPct val="99900"/>
              </a:lnSpc>
              <a:spcBef>
                <a:spcPts val="1155"/>
              </a:spcBef>
            </a:pPr>
            <a:r>
              <a:rPr lang="en-US" sz="2800" spc="-10" dirty="0">
                <a:solidFill>
                  <a:srgbClr val="C00000"/>
                </a:solidFill>
                <a:latin typeface="Arial"/>
                <a:cs typeface="Arial"/>
              </a:rPr>
              <a:t>  </a:t>
            </a: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x=a+b if(m==1) </a:t>
            </a:r>
            <a:endParaRPr lang="en-US" sz="2800" spc="-1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5560" marR="249554">
              <a:lnSpc>
                <a:spcPct val="99900"/>
              </a:lnSpc>
              <a:spcBef>
                <a:spcPts val="1155"/>
              </a:spcBef>
            </a:pPr>
            <a:r>
              <a:rPr lang="en-US" sz="2800" spc="-10" dirty="0">
                <a:solidFill>
                  <a:srgbClr val="C00000"/>
                </a:solidFill>
                <a:latin typeface="Arial"/>
                <a:cs typeface="Arial"/>
              </a:rPr>
              <a:t>  </a:t>
            </a:r>
            <a:r>
              <a:rPr sz="2800" spc="-195" dirty="0">
                <a:solidFill>
                  <a:srgbClr val="C00000"/>
                </a:solidFill>
                <a:latin typeface="Arial"/>
                <a:cs typeface="Arial"/>
              </a:rPr>
              <a:t>x=a-</a:t>
            </a:r>
            <a:r>
              <a:rPr sz="2800" spc="-50" dirty="0">
                <a:solidFill>
                  <a:srgbClr val="C00000"/>
                </a:solidFill>
                <a:latin typeface="Arial"/>
                <a:cs typeface="Arial"/>
              </a:rPr>
              <a:t>b </a:t>
            </a: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if(m==2) </a:t>
            </a:r>
            <a:r>
              <a:rPr lang="en-US" sz="2800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</a:p>
          <a:p>
            <a:pPr marL="35560" marR="249554">
              <a:lnSpc>
                <a:spcPct val="99900"/>
              </a:lnSpc>
              <a:spcBef>
                <a:spcPts val="1155"/>
              </a:spcBef>
            </a:pPr>
            <a:r>
              <a:rPr lang="en-US" sz="2800" spc="-10" dirty="0">
                <a:solidFill>
                  <a:srgbClr val="C00000"/>
                </a:solidFill>
                <a:latin typeface="Arial"/>
                <a:cs typeface="Arial"/>
              </a:rPr>
              <a:t>  </a:t>
            </a:r>
            <a:r>
              <a:rPr sz="2800" spc="-10" dirty="0">
                <a:solidFill>
                  <a:srgbClr val="C00000"/>
                </a:solidFill>
                <a:latin typeface="Arial"/>
                <a:cs typeface="Arial"/>
              </a:rPr>
              <a:t>x=a*b</a:t>
            </a:r>
            <a:endParaRPr sz="2800" dirty="0">
              <a:latin typeface="Arial"/>
              <a:cs typeface="Arial"/>
            </a:endParaRPr>
          </a:p>
          <a:p>
            <a:pPr marL="35560" marR="1033780">
              <a:lnSpc>
                <a:spcPct val="100699"/>
              </a:lnSpc>
              <a:spcBef>
                <a:spcPts val="25"/>
              </a:spcBef>
            </a:pPr>
            <a:r>
              <a:rPr sz="2800" spc="-919" dirty="0">
                <a:solidFill>
                  <a:srgbClr val="C00000"/>
                </a:solidFill>
                <a:latin typeface="Arial"/>
                <a:cs typeface="Arial"/>
              </a:rPr>
              <a:t>…</a:t>
            </a:r>
            <a:r>
              <a:rPr sz="28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print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45" y="6037926"/>
            <a:ext cx="17424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Arial"/>
                <a:cs typeface="Arial"/>
              </a:rPr>
              <a:t>Meta-</a:t>
            </a:r>
            <a:r>
              <a:rPr sz="2400" b="1" spc="-55" dirty="0">
                <a:latin typeface="Arial"/>
                <a:cs typeface="Arial"/>
              </a:rPr>
              <a:t>Mutant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6CDC-3DE4-3BB1-D8A5-E36A3DF0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8B3DB-C4E3-C9B2-8171-7D08E82E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716532"/>
            <a:ext cx="10396217" cy="33239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three factors are necessary (i.e., what needs to happen) to kill a mutant?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Can you name at least 5 mutation operators?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 is the difference between live, killed, equivalent and non-equivalent mutant?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40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36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86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Kill</a:t>
            </a:r>
            <a:r>
              <a:rPr spc="-210" dirty="0"/>
              <a:t> </a:t>
            </a:r>
            <a:r>
              <a:rPr spc="-395" dirty="0"/>
              <a:t>a</a:t>
            </a:r>
            <a:r>
              <a:rPr spc="-204" dirty="0"/>
              <a:t> </a:t>
            </a:r>
            <a:r>
              <a:rPr spc="-40" dirty="0"/>
              <a:t>Mutant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5395595" cy="26866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50" dirty="0">
                <a:latin typeface="Arial"/>
                <a:cs typeface="Arial"/>
              </a:rPr>
              <a:t>Reachability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65" dirty="0">
                <a:latin typeface="Arial"/>
                <a:cs typeface="Arial"/>
              </a:rPr>
              <a:t>Execute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the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mutated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statement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Char char="•"/>
              <a:tabLst>
                <a:tab pos="241300" algn="l"/>
              </a:tabLst>
            </a:pPr>
            <a:r>
              <a:rPr sz="2800" spc="-50" dirty="0">
                <a:latin typeface="Arial"/>
                <a:cs typeface="Arial"/>
              </a:rPr>
              <a:t>Necessity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135" dirty="0">
                <a:latin typeface="Arial"/>
                <a:cs typeface="Arial"/>
              </a:rPr>
              <a:t>Make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a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program </a:t>
            </a:r>
            <a:r>
              <a:rPr sz="2400" spc="-45" dirty="0">
                <a:latin typeface="Arial"/>
                <a:cs typeface="Arial"/>
              </a:rPr>
              <a:t>internal</a:t>
            </a:r>
            <a:r>
              <a:rPr sz="2400" spc="-100" dirty="0">
                <a:latin typeface="Arial"/>
                <a:cs typeface="Arial"/>
              </a:rPr>
              <a:t> state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Char char="•"/>
              <a:tabLst>
                <a:tab pos="241300" algn="l"/>
              </a:tabLst>
            </a:pPr>
            <a:r>
              <a:rPr sz="2800" spc="-45" dirty="0">
                <a:latin typeface="Arial"/>
                <a:cs typeface="Arial"/>
              </a:rPr>
              <a:t>Sufficiency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400" spc="-145" dirty="0">
                <a:latin typeface="Arial"/>
                <a:cs typeface="Arial"/>
              </a:rPr>
              <a:t>Propagate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change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80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1124"/>
            <a:ext cx="108178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Java Mutation Operators (the MuJava tool)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854" y="2223493"/>
            <a:ext cx="3402210" cy="24862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7811" y="1618208"/>
            <a:ext cx="5844988" cy="48377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83929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32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Types</a:t>
            </a:r>
            <a:r>
              <a:rPr spc="-229" dirty="0"/>
              <a:t> </a:t>
            </a:r>
            <a:r>
              <a:rPr spc="-10" dirty="0"/>
              <a:t>of</a:t>
            </a:r>
            <a:r>
              <a:rPr spc="-240" dirty="0"/>
              <a:t> </a:t>
            </a:r>
            <a:r>
              <a:rPr spc="-125" dirty="0"/>
              <a:t>Mutants:</a:t>
            </a:r>
            <a:r>
              <a:rPr spc="-229" dirty="0"/>
              <a:t> </a:t>
            </a:r>
            <a:r>
              <a:rPr spc="-90" dirty="0"/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088245" cy="28530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Char char="•"/>
              <a:tabLst>
                <a:tab pos="241300" algn="l"/>
              </a:tabLst>
            </a:pPr>
            <a:r>
              <a:rPr sz="2800" spc="-265" dirty="0">
                <a:latin typeface="Arial"/>
                <a:cs typeface="Arial"/>
              </a:rPr>
              <a:t>A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mutant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b="1" dirty="0">
                <a:latin typeface="Helvetica"/>
                <a:cs typeface="Helvetica"/>
              </a:rPr>
              <a:t>M</a:t>
            </a:r>
            <a:r>
              <a:rPr sz="2800" b="1" spc="-125" dirty="0">
                <a:latin typeface="Helvetica"/>
                <a:cs typeface="Helvetica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program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b="1" dirty="0">
                <a:latin typeface="Helvetica"/>
                <a:cs typeface="Helvetica"/>
              </a:rPr>
              <a:t>P</a:t>
            </a:r>
            <a:r>
              <a:rPr sz="2800" b="1" spc="-135" dirty="0">
                <a:latin typeface="Helvetica"/>
                <a:cs typeface="Helvetica"/>
              </a:rPr>
              <a:t> </a:t>
            </a:r>
            <a:r>
              <a:rPr sz="2800" spc="-155" dirty="0">
                <a:latin typeface="Arial"/>
                <a:cs typeface="Arial"/>
              </a:rPr>
              <a:t>is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considered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Arial"/>
                <a:cs typeface="Arial"/>
              </a:rPr>
              <a:t>killed</a:t>
            </a:r>
            <a:r>
              <a:rPr sz="2800" spc="-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(or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C00000"/>
                </a:solidFill>
                <a:latin typeface="Arial"/>
                <a:cs typeface="Arial"/>
              </a:rPr>
              <a:t>distinguished</a:t>
            </a:r>
            <a:r>
              <a:rPr sz="2800" spc="-110" dirty="0">
                <a:latin typeface="Arial"/>
                <a:cs typeface="Arial"/>
              </a:rPr>
              <a:t>)</a:t>
            </a:r>
            <a:r>
              <a:rPr sz="2800" spc="-130" dirty="0">
                <a:latin typeface="Arial"/>
                <a:cs typeface="Arial"/>
              </a:rPr>
              <a:t> by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65" dirty="0">
                <a:latin typeface="Arial"/>
                <a:cs typeface="Arial"/>
              </a:rPr>
              <a:t>test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b="1" dirty="0">
                <a:latin typeface="Helvetica"/>
                <a:cs typeface="Helvetica"/>
              </a:rPr>
              <a:t>t</a:t>
            </a:r>
            <a:r>
              <a:rPr sz="2800" b="1" spc="-130" dirty="0">
                <a:latin typeface="Helvetica"/>
                <a:cs typeface="Helvetica"/>
              </a:rPr>
              <a:t> </a:t>
            </a:r>
            <a:r>
              <a:rPr sz="2800" spc="-45" dirty="0">
                <a:latin typeface="Arial"/>
                <a:cs typeface="Arial"/>
              </a:rPr>
              <a:t>in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test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suite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b="1" spc="-35" dirty="0">
                <a:latin typeface="Helvetica"/>
                <a:cs typeface="Helvetica"/>
              </a:rPr>
              <a:t>T</a:t>
            </a:r>
            <a:r>
              <a:rPr sz="2800" spc="-35" dirty="0">
                <a:latin typeface="Arial"/>
                <a:cs typeface="Arial"/>
              </a:rPr>
              <a:t>,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iff: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spc="-10" dirty="0">
                <a:latin typeface="Helvetica"/>
                <a:cs typeface="Helvetica"/>
              </a:rPr>
              <a:t>P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b="1" spc="-10" dirty="0">
                <a:latin typeface="Helvetica"/>
                <a:cs typeface="Helvetica"/>
              </a:rPr>
              <a:t>t</a:t>
            </a:r>
            <a:r>
              <a:rPr sz="2400" spc="-10" dirty="0">
                <a:latin typeface="Arial"/>
                <a:cs typeface="Arial"/>
              </a:rPr>
              <a:t>)!=</a:t>
            </a:r>
            <a:r>
              <a:rPr sz="2400" b="1" spc="-10" dirty="0">
                <a:latin typeface="Helvetica"/>
                <a:cs typeface="Helvetica"/>
              </a:rPr>
              <a:t>M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b="1" spc="-10" dirty="0">
                <a:latin typeface="Helvetica"/>
                <a:cs typeface="Helvetica"/>
              </a:rPr>
              <a:t>t</a:t>
            </a:r>
            <a:r>
              <a:rPr sz="2400" spc="-1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698500" marR="855344" lvl="1" indent="-228600">
              <a:lnSpc>
                <a:spcPts val="262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spc="-40" dirty="0">
                <a:latin typeface="Helvetica"/>
                <a:cs typeface="Helvetica"/>
              </a:rPr>
              <a:t>P</a:t>
            </a:r>
            <a:r>
              <a:rPr sz="2400" spc="-40" dirty="0">
                <a:latin typeface="Arial"/>
                <a:cs typeface="Arial"/>
              </a:rPr>
              <a:t>(</a:t>
            </a:r>
            <a:r>
              <a:rPr sz="2400" b="1" spc="-40" dirty="0">
                <a:latin typeface="Helvetica"/>
                <a:cs typeface="Helvetica"/>
              </a:rPr>
              <a:t>t</a:t>
            </a:r>
            <a:r>
              <a:rPr sz="2400" spc="-40" dirty="0">
                <a:latin typeface="Arial"/>
                <a:cs typeface="Arial"/>
              </a:rPr>
              <a:t>)</a:t>
            </a:r>
            <a:r>
              <a:rPr sz="2400" spc="-125" dirty="0">
                <a:latin typeface="Arial"/>
                <a:cs typeface="Arial"/>
              </a:rPr>
              <a:t> and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b="1" spc="-45" dirty="0">
                <a:latin typeface="Helvetica"/>
                <a:cs typeface="Helvetica"/>
              </a:rPr>
              <a:t>M</a:t>
            </a:r>
            <a:r>
              <a:rPr sz="2400" spc="-45" dirty="0">
                <a:latin typeface="Arial"/>
                <a:cs typeface="Arial"/>
              </a:rPr>
              <a:t>(</a:t>
            </a:r>
            <a:r>
              <a:rPr sz="2400" b="1" spc="-45" dirty="0">
                <a:latin typeface="Helvetica"/>
                <a:cs typeface="Helvetica"/>
              </a:rPr>
              <a:t>t</a:t>
            </a:r>
            <a:r>
              <a:rPr sz="2400" spc="-45" dirty="0">
                <a:latin typeface="Arial"/>
                <a:cs typeface="Arial"/>
              </a:rPr>
              <a:t>)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denote,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respectively,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outputs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b="1" dirty="0">
                <a:latin typeface="Helvetica"/>
                <a:cs typeface="Helvetica"/>
              </a:rPr>
              <a:t>P</a:t>
            </a:r>
            <a:r>
              <a:rPr sz="2400" b="1" spc="-120" dirty="0">
                <a:latin typeface="Helvetica"/>
                <a:cs typeface="Helvetica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b="1" dirty="0">
                <a:latin typeface="Helvetica"/>
                <a:cs typeface="Helvetica"/>
              </a:rPr>
              <a:t>M</a:t>
            </a:r>
            <a:r>
              <a:rPr sz="2400" b="1" spc="-114" dirty="0">
                <a:latin typeface="Helvetica"/>
                <a:cs typeface="Helvetica"/>
              </a:rPr>
              <a:t> </a:t>
            </a:r>
            <a:r>
              <a:rPr sz="2400" spc="-20" dirty="0">
                <a:latin typeface="Arial"/>
                <a:cs typeface="Arial"/>
              </a:rPr>
              <a:t>when </a:t>
            </a:r>
            <a:r>
              <a:rPr sz="2400" spc="-125" dirty="0">
                <a:latin typeface="Arial"/>
                <a:cs typeface="Arial"/>
              </a:rPr>
              <a:t>executed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on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test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b="1" spc="-25" dirty="0">
                <a:latin typeface="Helvetica"/>
                <a:cs typeface="Helvetica"/>
              </a:rPr>
              <a:t>t</a:t>
            </a:r>
            <a:r>
              <a:rPr sz="2400" spc="-2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Char char="•"/>
              <a:tabLst>
                <a:tab pos="241300" algn="l"/>
              </a:tabLst>
            </a:pPr>
            <a:r>
              <a:rPr sz="2800" spc="-265" dirty="0">
                <a:latin typeface="Arial"/>
                <a:cs typeface="Arial"/>
              </a:rPr>
              <a:t>A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mutant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b="1" dirty="0">
                <a:latin typeface="Helvetica"/>
                <a:cs typeface="Helvetica"/>
              </a:rPr>
              <a:t>M</a:t>
            </a:r>
            <a:r>
              <a:rPr sz="2800" b="1" spc="-110" dirty="0">
                <a:latin typeface="Helvetica"/>
                <a:cs typeface="Helvetica"/>
              </a:rPr>
              <a:t> </a:t>
            </a:r>
            <a:r>
              <a:rPr sz="2800" spc="-155" dirty="0">
                <a:latin typeface="Arial"/>
                <a:cs typeface="Arial"/>
              </a:rPr>
              <a:t>is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considered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be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spc="-100" dirty="0">
                <a:solidFill>
                  <a:srgbClr val="C00000"/>
                </a:solidFill>
                <a:latin typeface="Arial"/>
                <a:cs typeface="Arial"/>
              </a:rPr>
              <a:t>equivalent</a:t>
            </a:r>
            <a:r>
              <a:rPr sz="2800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mutant,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iff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b="1" spc="-60" dirty="0">
                <a:latin typeface="Helvetica"/>
                <a:cs typeface="Helvetica"/>
              </a:rPr>
              <a:t>P</a:t>
            </a:r>
            <a:r>
              <a:rPr sz="2400" spc="-60" dirty="0">
                <a:latin typeface="Arial"/>
                <a:cs typeface="Arial"/>
              </a:rPr>
              <a:t>(</a:t>
            </a:r>
            <a:r>
              <a:rPr sz="2400" b="1" spc="-60" dirty="0">
                <a:latin typeface="Helvetica"/>
                <a:cs typeface="Helvetica"/>
              </a:rPr>
              <a:t>t</a:t>
            </a:r>
            <a:r>
              <a:rPr sz="2400" spc="-60" dirty="0">
                <a:latin typeface="Arial"/>
                <a:cs typeface="Arial"/>
              </a:rPr>
              <a:t>)=</a:t>
            </a:r>
            <a:r>
              <a:rPr sz="2400" b="1" spc="-60" dirty="0">
                <a:latin typeface="Helvetica"/>
                <a:cs typeface="Helvetica"/>
              </a:rPr>
              <a:t>M</a:t>
            </a:r>
            <a:r>
              <a:rPr sz="2400" spc="-60" dirty="0">
                <a:latin typeface="Arial"/>
                <a:cs typeface="Arial"/>
              </a:rPr>
              <a:t>(</a:t>
            </a:r>
            <a:r>
              <a:rPr sz="2400" b="1" spc="-60" dirty="0">
                <a:latin typeface="Helvetica"/>
                <a:cs typeface="Helvetica"/>
              </a:rPr>
              <a:t>t</a:t>
            </a:r>
            <a:r>
              <a:rPr sz="2400" spc="-60" dirty="0">
                <a:latin typeface="Arial"/>
                <a:cs typeface="Arial"/>
              </a:rPr>
              <a:t>)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for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any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b="1" spc="-50" dirty="0">
                <a:latin typeface="Helvetica"/>
                <a:cs typeface="Helvetica"/>
              </a:rPr>
              <a:t>t</a:t>
            </a:r>
            <a:endParaRPr sz="24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0613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52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This</a:t>
            </a:r>
            <a:r>
              <a:rPr spc="-225" dirty="0"/>
              <a:t> </a:t>
            </a:r>
            <a:r>
              <a:rPr spc="-360"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3679190" cy="268859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sz="2800" spc="-25" dirty="0">
                <a:latin typeface="Arial"/>
                <a:cs typeface="Arial"/>
              </a:rPr>
              <a:t>Mutation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sz="2400" spc="-200" dirty="0">
                <a:latin typeface="Arial"/>
                <a:cs typeface="Arial"/>
              </a:rPr>
              <a:t>Basic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idea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sz="2400" spc="-90" dirty="0">
                <a:latin typeface="Arial"/>
                <a:cs typeface="Arial"/>
              </a:rPr>
              <a:t>Detailed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60" dirty="0">
                <a:latin typeface="Arial"/>
                <a:cs typeface="Arial"/>
              </a:rPr>
              <a:t>Limitation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and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solutions</a:t>
            </a:r>
            <a:endParaRPr sz="24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fewer</a:t>
            </a:r>
            <a:endParaRPr sz="20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faster</a:t>
            </a:r>
            <a:endParaRPr sz="20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31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55" dirty="0">
                <a:latin typeface="Arial"/>
                <a:cs typeface="Arial"/>
              </a:rPr>
              <a:t>Do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smarter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297" y="4462183"/>
            <a:ext cx="3116580" cy="41084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0685" indent="-229235">
              <a:lnSpc>
                <a:spcPts val="2785"/>
              </a:lnSpc>
              <a:buChar char="•"/>
              <a:tabLst>
                <a:tab pos="401320" algn="l"/>
              </a:tabLst>
            </a:pPr>
            <a:r>
              <a:rPr sz="2400" spc="-135" dirty="0">
                <a:latin typeface="Arial"/>
                <a:cs typeface="Arial"/>
              </a:rPr>
              <a:t>State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the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9949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Mutation</a:t>
            </a:r>
            <a:r>
              <a:rPr spc="-195" dirty="0"/>
              <a:t> </a:t>
            </a:r>
            <a:r>
              <a:rPr spc="-155" dirty="0"/>
              <a:t>testing</a:t>
            </a:r>
            <a:r>
              <a:rPr spc="-195" dirty="0"/>
              <a:t> </a:t>
            </a:r>
            <a:r>
              <a:rPr spc="-90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65428"/>
            <a:ext cx="8876030" cy="547243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84480" indent="-271780">
              <a:lnSpc>
                <a:spcPct val="100000"/>
              </a:lnSpc>
              <a:spcBef>
                <a:spcPts val="625"/>
              </a:spcBef>
              <a:buChar char="•"/>
              <a:tabLst>
                <a:tab pos="284480" algn="l"/>
              </a:tabLst>
            </a:pPr>
            <a:r>
              <a:rPr sz="2800" spc="-325" dirty="0">
                <a:latin typeface="Arial"/>
                <a:cs typeface="Arial"/>
              </a:rPr>
              <a:t>Java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556260" algn="l"/>
              </a:tabLst>
            </a:pPr>
            <a:r>
              <a:rPr sz="2800" b="1" spc="-55" dirty="0">
                <a:solidFill>
                  <a:srgbClr val="C00000"/>
                </a:solidFill>
                <a:latin typeface="Helvetica"/>
                <a:cs typeface="Helvetica"/>
              </a:rPr>
              <a:t>PIT:</a:t>
            </a:r>
            <a:r>
              <a:rPr sz="2800" b="1" spc="-125" dirty="0">
                <a:solidFill>
                  <a:srgbClr val="C00000"/>
                </a:solidFill>
                <a:latin typeface="Helvetica"/>
                <a:cs typeface="Helvetica"/>
              </a:rPr>
              <a:t> </a:t>
            </a:r>
            <a:r>
              <a:rPr sz="2800"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Helvetica"/>
                <a:cs typeface="Helvetica"/>
                <a:hlinkClick r:id="rId2"/>
              </a:rPr>
              <a:t>http://pitest.org</a:t>
            </a:r>
            <a:r>
              <a:rPr sz="2800" b="1" spc="-10" dirty="0">
                <a:solidFill>
                  <a:srgbClr val="C00000"/>
                </a:solidFill>
                <a:latin typeface="Helvetica"/>
                <a:cs typeface="Helvetica"/>
              </a:rPr>
              <a:t>/</a:t>
            </a:r>
            <a:endParaRPr sz="2800">
              <a:latin typeface="Helvetica"/>
              <a:cs typeface="Helvetica"/>
            </a:endParaRPr>
          </a:p>
          <a:p>
            <a:pPr marL="556260" lvl="1" indent="-272415">
              <a:lnSpc>
                <a:spcPct val="100000"/>
              </a:lnSpc>
              <a:spcBef>
                <a:spcPts val="550"/>
              </a:spcBef>
              <a:buChar char="•"/>
              <a:tabLst>
                <a:tab pos="556260" algn="l"/>
              </a:tabLst>
            </a:pPr>
            <a:r>
              <a:rPr sz="2800" spc="-275" dirty="0">
                <a:latin typeface="Arial"/>
                <a:cs typeface="Arial"/>
              </a:rPr>
              <a:t>MAJOR: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http://mutation-</a:t>
            </a:r>
            <a:r>
              <a:rPr sz="2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3"/>
              </a:rPr>
              <a:t>testing.org/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30"/>
              </a:spcBef>
              <a:buChar char="•"/>
              <a:tabLst>
                <a:tab pos="556260" algn="l"/>
              </a:tabLst>
            </a:pPr>
            <a:r>
              <a:rPr sz="2800" spc="-190" dirty="0">
                <a:latin typeface="Arial"/>
                <a:cs typeface="Arial"/>
              </a:rPr>
              <a:t>Javalanche: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4"/>
              </a:rPr>
              <a:t>https://github.com/david-</a:t>
            </a:r>
            <a:r>
              <a:rPr sz="2800" u="heavy" spc="-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4"/>
              </a:rPr>
              <a:t>schuler/javalanche/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50"/>
              </a:spcBef>
              <a:buChar char="•"/>
              <a:tabLst>
                <a:tab pos="556260" algn="l"/>
              </a:tabLst>
            </a:pPr>
            <a:r>
              <a:rPr sz="2800" spc="-190" dirty="0">
                <a:latin typeface="Arial"/>
                <a:cs typeface="Arial"/>
              </a:rPr>
              <a:t>MuJava: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5"/>
              </a:rPr>
              <a:t>http://cs.gmu.edu/~offutt/mujava/</a:t>
            </a:r>
            <a:endParaRPr sz="2800">
              <a:latin typeface="Arial"/>
              <a:cs typeface="Arial"/>
            </a:endParaRPr>
          </a:p>
          <a:p>
            <a:pPr marL="284480" indent="-271780">
              <a:lnSpc>
                <a:spcPct val="100000"/>
              </a:lnSpc>
              <a:spcBef>
                <a:spcPts val="530"/>
              </a:spcBef>
              <a:buChar char="•"/>
              <a:tabLst>
                <a:tab pos="284480" algn="l"/>
              </a:tabLst>
            </a:pPr>
            <a:r>
              <a:rPr sz="2800" spc="-530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50"/>
              </a:spcBef>
              <a:buChar char="•"/>
              <a:tabLst>
                <a:tab pos="556260" algn="l"/>
              </a:tabLst>
            </a:pPr>
            <a:r>
              <a:rPr sz="2800" spc="-160" dirty="0">
                <a:latin typeface="Arial"/>
                <a:cs typeface="Arial"/>
              </a:rPr>
              <a:t>MILU: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6"/>
              </a:rPr>
              <a:t>http://www0.cs.ucl.ac.uk/staff/y.jia/Milu/</a:t>
            </a:r>
            <a:endParaRPr sz="2800">
              <a:latin typeface="Arial"/>
              <a:cs typeface="Arial"/>
            </a:endParaRPr>
          </a:p>
          <a:p>
            <a:pPr marL="284480" indent="-271780">
              <a:lnSpc>
                <a:spcPct val="100000"/>
              </a:lnSpc>
              <a:spcBef>
                <a:spcPts val="530"/>
              </a:spcBef>
              <a:buChar char="•"/>
              <a:tabLst>
                <a:tab pos="284480" algn="l"/>
              </a:tabLst>
            </a:pPr>
            <a:r>
              <a:rPr sz="2800" spc="-10" dirty="0">
                <a:latin typeface="Arial"/>
                <a:cs typeface="Arial"/>
              </a:rPr>
              <a:t>Python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50"/>
              </a:spcBef>
              <a:buChar char="•"/>
              <a:tabLst>
                <a:tab pos="556260" algn="l"/>
              </a:tabLst>
            </a:pPr>
            <a:r>
              <a:rPr sz="2800" spc="-90" dirty="0">
                <a:latin typeface="Arial"/>
                <a:cs typeface="Arial"/>
              </a:rPr>
              <a:t>MutPy: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7"/>
              </a:rPr>
              <a:t>https://pypi.python.org/pypi/MutPy/0.4.0</a:t>
            </a:r>
            <a:endParaRPr sz="2800">
              <a:latin typeface="Arial"/>
              <a:cs typeface="Arial"/>
            </a:endParaRPr>
          </a:p>
          <a:p>
            <a:pPr marL="284480" indent="-271780">
              <a:lnSpc>
                <a:spcPct val="100000"/>
              </a:lnSpc>
              <a:spcBef>
                <a:spcPts val="530"/>
              </a:spcBef>
              <a:buChar char="•"/>
              <a:tabLst>
                <a:tab pos="284480" algn="l"/>
              </a:tabLst>
            </a:pPr>
            <a:r>
              <a:rPr sz="2800" spc="-395" dirty="0">
                <a:latin typeface="Arial"/>
                <a:cs typeface="Arial"/>
              </a:rPr>
              <a:t>C#</a:t>
            </a:r>
            <a:endParaRPr sz="2800">
              <a:latin typeface="Arial"/>
              <a:cs typeface="Arial"/>
            </a:endParaRPr>
          </a:p>
          <a:p>
            <a:pPr marL="556260" lvl="1" indent="-272415">
              <a:lnSpc>
                <a:spcPct val="100000"/>
              </a:lnSpc>
              <a:spcBef>
                <a:spcPts val="550"/>
              </a:spcBef>
              <a:buChar char="•"/>
              <a:tabLst>
                <a:tab pos="556260" algn="l"/>
              </a:tabLst>
            </a:pPr>
            <a:r>
              <a:rPr sz="2800" spc="-120" dirty="0">
                <a:latin typeface="Arial"/>
                <a:cs typeface="Arial"/>
              </a:rPr>
              <a:t>NinjaTurtles: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  <a:hlinkClick r:id="rId8"/>
              </a:rPr>
              <a:t>http://ninjaturtles.codeplex.com</a:t>
            </a:r>
            <a:r>
              <a:rPr sz="2800" spc="-20" dirty="0">
                <a:latin typeface="Arial"/>
                <a:cs typeface="Arial"/>
              </a:rPr>
              <a:t>/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2815" y="6421628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898989"/>
                </a:solidFill>
                <a:latin typeface="Arial"/>
                <a:cs typeface="Arial"/>
              </a:rPr>
              <a:t>53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CD9A-310C-E2E6-EA48-42464A0E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11000" cy="1231106"/>
          </a:xfrm>
        </p:spPr>
        <p:txBody>
          <a:bodyPr/>
          <a:lstStyle/>
          <a:p>
            <a:r>
              <a:rPr lang="en-US" sz="4000" dirty="0"/>
              <a:t>In-class exercise: Optional take-home final Q&amp;A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7C2CC-47C5-2A91-726F-701B6DD2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06415"/>
            <a:ext cx="11734800" cy="6632585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I answer only some questions and not all questions on the take-home final? (E.g., answering Question 1 but not Question 2)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I answer only some parts of a question and not all parts of a question? (E.g., answering Question 1A but not Question 1B)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When is the the take-home final due?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Will late submissions for the take-home final be graded?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we work as a group for the take-home final?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Should I turn in my answers to all questions even if I am unsure of my answers for some questions?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What should I do if I discussed with a friend or searched online for some parts of my take-home final?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How would the take-home final affect your total grade if the in-class final is also worth 100 points?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ALL questions on the take-home final and get ALL questions </a:t>
            </a:r>
            <a:r>
              <a:rPr lang="en-US" sz="1600" b="1" dirty="0"/>
              <a:t>correct</a:t>
            </a:r>
            <a:r>
              <a:rPr lang="en-US" sz="1600" dirty="0"/>
              <a:t>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ALL questions on the take-home final and get ALL questions </a:t>
            </a:r>
            <a:r>
              <a:rPr lang="en-US" sz="1600" b="1" dirty="0"/>
              <a:t>incorrect</a:t>
            </a:r>
            <a:r>
              <a:rPr lang="en-US" sz="1600" dirty="0"/>
              <a:t>? 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not do any questions on the take-home final?</a:t>
            </a:r>
          </a:p>
          <a:p>
            <a:pPr lvl="1"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6859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54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Mutation</a:t>
            </a:r>
            <a:r>
              <a:rPr spc="-195" dirty="0"/>
              <a:t> </a:t>
            </a:r>
            <a:r>
              <a:rPr spc="-155" dirty="0"/>
              <a:t>testing</a:t>
            </a:r>
            <a:r>
              <a:rPr spc="-195" dirty="0"/>
              <a:t> </a:t>
            </a:r>
            <a:r>
              <a:rPr spc="-16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6026150" cy="30829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10" dirty="0">
                <a:latin typeface="Arial"/>
                <a:cs typeface="Arial"/>
              </a:rPr>
              <a:t>Simulating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150" dirty="0">
                <a:latin typeface="Arial"/>
                <a:cs typeface="Arial"/>
              </a:rPr>
              <a:t>real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330" dirty="0">
                <a:latin typeface="Arial"/>
                <a:cs typeface="Arial"/>
              </a:rPr>
              <a:t>bugs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-140" dirty="0">
                <a:latin typeface="Arial"/>
                <a:cs typeface="Arial"/>
              </a:rPr>
              <a:t>for</a:t>
            </a:r>
            <a:r>
              <a:rPr sz="2800" b="1" spc="-114" dirty="0">
                <a:latin typeface="Arial"/>
                <a:cs typeface="Arial"/>
              </a:rPr>
              <a:t> </a:t>
            </a:r>
            <a:r>
              <a:rPr sz="2800" b="1" spc="-160" dirty="0">
                <a:latin typeface="Arial"/>
                <a:cs typeface="Arial"/>
              </a:rPr>
              <a:t>test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135" dirty="0">
                <a:latin typeface="Arial"/>
                <a:cs typeface="Arial"/>
              </a:rPr>
              <a:t>evaluation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Mutation-</a:t>
            </a:r>
            <a:r>
              <a:rPr sz="2800" spc="-185" dirty="0">
                <a:latin typeface="Arial"/>
                <a:cs typeface="Arial"/>
              </a:rPr>
              <a:t>based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test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generation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Mutation-</a:t>
            </a:r>
            <a:r>
              <a:rPr sz="2800" spc="-185" dirty="0">
                <a:latin typeface="Arial"/>
                <a:cs typeface="Arial"/>
              </a:rPr>
              <a:t>based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regression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Mutation-</a:t>
            </a:r>
            <a:r>
              <a:rPr sz="2800" spc="-185" dirty="0">
                <a:latin typeface="Arial"/>
                <a:cs typeface="Arial"/>
              </a:rPr>
              <a:t>based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fault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localization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Char char="•"/>
              <a:tabLst>
                <a:tab pos="241300" algn="l"/>
              </a:tabLst>
            </a:pPr>
            <a:r>
              <a:rPr sz="2800" spc="-40" dirty="0">
                <a:latin typeface="Arial"/>
                <a:cs typeface="Arial"/>
              </a:rPr>
              <a:t>Mutation-</a:t>
            </a:r>
            <a:r>
              <a:rPr sz="2800" spc="-185" dirty="0">
                <a:latin typeface="Arial"/>
                <a:cs typeface="Arial"/>
              </a:rPr>
              <a:t>based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program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repair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sz="2800" spc="-869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F54A-8002-3764-3154-855F1A11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D2887-F2E5-513F-D074-17C5C0F0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439644"/>
            <a:ext cx="10396217" cy="4770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Quiz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for Assignment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https://cs.gmu.edu/~winglam/classes/637/assigns/assign06.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Assignment 6 is due tonight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11:59PM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over </a:t>
            </a:r>
            <a:r>
              <a:rPr lang="en-US" sz="24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take-home final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https://cs.gmu.edu/~winglam/classes/637/final/take-home-final.html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you are concerned about your grades, I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encourage you to spend time on the optional take-home final</a:t>
            </a:r>
            <a:endParaRPr lang="en-US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Wrap up lecture on Chapter 9.1.2 Mutation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15min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 </a:t>
            </a:r>
            <a:r>
              <a:rPr lang="en-US" sz="2400" dirty="0" err="1"/>
              <a:t>CodeDefenders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https://code-defenders.org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back quiz retakes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class next week -- Enjoy your Fall 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00E7F-8304-885E-6B50-6160653F2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 t="240" r="-394" b="-240"/>
          <a:stretch/>
        </p:blipFill>
        <p:spPr>
          <a:xfrm>
            <a:off x="1295400" y="690"/>
            <a:ext cx="9677400" cy="68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0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F9CE-B484-25A7-436E-5ABB49DC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79B2C-7CA3-2FE5-E034-74BA4CEFE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3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EFAF-9010-1EDA-4B19-AC610906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3276"/>
            <a:ext cx="10358120" cy="677108"/>
          </a:xfrm>
        </p:spPr>
        <p:txBody>
          <a:bodyPr/>
          <a:lstStyle/>
          <a:p>
            <a:r>
              <a:rPr lang="en-US" dirty="0"/>
              <a:t>Techniques To Help Android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8100-9076-CF6D-0852-D05167C00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39" y="1607312"/>
            <a:ext cx="11021061" cy="430887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Two popular types of techniques are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Record and replay techniques and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Automated-input-generation (AIG) techniques.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R&amp;R tools allow for the recording of touchscreen and system events to support testing tasks, such as crowd-sourced testing and regression testing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AIG tools generate touch or system-based inputs to maximize certain test criterion, such as code coverage, or discovering crashes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0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79B4-C573-912F-3311-EF347A61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3276"/>
            <a:ext cx="10358120" cy="677108"/>
          </a:xfrm>
        </p:spPr>
        <p:txBody>
          <a:bodyPr/>
          <a:lstStyle/>
          <a:p>
            <a:r>
              <a:rPr lang="en-US" dirty="0"/>
              <a:t>Example of R&amp;R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C622-8BD4-50C3-A798-7242007C4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763" y="1347136"/>
            <a:ext cx="6203189" cy="4739759"/>
          </a:xfrm>
        </p:spPr>
        <p:txBody>
          <a:bodyPr/>
          <a:lstStyle/>
          <a:p>
            <a:pPr algn="l" rtl="0"/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RERAN is a R&amp;R tool for Android </a:t>
            </a:r>
          </a:p>
          <a:p>
            <a:pPr algn="l" rtl="0"/>
            <a:endParaRPr lang="en-US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pPr algn="l" rtl="0"/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At a high level, it captures inputs sent from the phone to OS, and allows the sequence of events to be sent to the phone programmatically</a:t>
            </a:r>
          </a:p>
          <a:p>
            <a:pPr algn="l" rtl="0"/>
            <a:endParaRPr lang="en-US" b="0" i="0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algn="l" rtl="0"/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RERAN can be used by developers and researchers for software debugging, testing, and maintenance</a:t>
            </a:r>
          </a:p>
          <a:p>
            <a:endParaRPr lang="en-US" dirty="0"/>
          </a:p>
        </p:txBody>
      </p:sp>
      <p:pic>
        <p:nvPicPr>
          <p:cNvPr id="6" name="Online Media 5" descr="2013, RERAN: Timing- and Touch-Sensitive Record and Replay for Android, ICSE 2013 Teaser Trailer">
            <a:hlinkClick r:id="" action="ppaction://media"/>
            <a:extLst>
              <a:ext uri="{FF2B5EF4-FFF2-40B4-BE49-F238E27FC236}">
                <a16:creationId xmlns:a16="http://schemas.microsoft.com/office/drawing/2014/main" id="{FC01AC87-36B5-F27A-8D30-1C781FB6DA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86885" y="1225216"/>
            <a:ext cx="4959684" cy="3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7964" y="1613915"/>
            <a:ext cx="9549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1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Automatically</a:t>
            </a:r>
            <a:r>
              <a:rPr kumimoji="0" sz="3200" b="0" i="1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explore</a:t>
            </a:r>
            <a:r>
              <a:rPr kumimoji="0" sz="3200" b="0" i="1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sz="3200" b="0" i="1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</a:t>
            </a:r>
            <a:r>
              <a:rPr kumimoji="0" sz="3200" b="0" i="1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through</a:t>
            </a:r>
            <a:r>
              <a:rPr kumimoji="0" sz="3200" b="0" i="1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UIs,</a:t>
            </a:r>
            <a:r>
              <a:rPr kumimoji="0" sz="3200" b="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just</a:t>
            </a:r>
            <a:r>
              <a:rPr kumimoji="0" sz="3200" b="0" i="1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like</a:t>
            </a:r>
            <a:r>
              <a:rPr kumimoji="0" sz="3200" b="0" i="1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human</a:t>
            </a:r>
            <a:r>
              <a:rPr kumimoji="0" sz="3200" b="0" i="1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1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users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3795" y="5919723"/>
            <a:ext cx="3383915" cy="71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Deeper</a:t>
            </a:r>
            <a:r>
              <a:rPr kumimoji="0" sz="22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functionality</a:t>
            </a:r>
            <a:r>
              <a:rPr kumimoji="0" sz="22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saturation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78435" lvl="0" indent="0" algn="r" defTabSz="914400" rtl="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12683" y="3345100"/>
            <a:ext cx="1207135" cy="1628139"/>
            <a:chOff x="3612683" y="3345100"/>
            <a:chExt cx="1207135" cy="16281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5332" y="3345100"/>
              <a:ext cx="862852" cy="8628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2683" y="4141866"/>
              <a:ext cx="1207135" cy="831215"/>
            </a:xfrm>
            <a:custGeom>
              <a:avLst/>
              <a:gdLst/>
              <a:ahLst/>
              <a:cxnLst/>
              <a:rect l="l" t="t" r="r" b="b"/>
              <a:pathLst>
                <a:path w="1207135" h="831214">
                  <a:moveTo>
                    <a:pt x="1207020" y="0"/>
                  </a:moveTo>
                  <a:lnTo>
                    <a:pt x="0" y="0"/>
                  </a:lnTo>
                  <a:lnTo>
                    <a:pt x="0" y="830996"/>
                  </a:lnTo>
                  <a:lnTo>
                    <a:pt x="1207020" y="830996"/>
                  </a:lnTo>
                  <a:lnTo>
                    <a:pt x="1207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53431" y="4150867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7734" y="4516628"/>
            <a:ext cx="75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device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4165" y="3530098"/>
            <a:ext cx="464562" cy="4645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03650" y="4147820"/>
            <a:ext cx="526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lvl="0" indent="-1397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tool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58755" y="3326941"/>
            <a:ext cx="681355" cy="681355"/>
            <a:chOff x="9458755" y="3326941"/>
            <a:chExt cx="681355" cy="6813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8755" y="3326941"/>
              <a:ext cx="376201" cy="3762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1155" y="3479341"/>
              <a:ext cx="376201" cy="3762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3555" y="3631741"/>
              <a:ext cx="376201" cy="3762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251106" y="4155948"/>
            <a:ext cx="1167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lvl="0" indent="-374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Test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record </a:t>
            </a:r>
            <a:r>
              <a:rPr kumimoji="0" sz="2000" b="0" i="0" u="none" strike="noStrike" kern="1200" cap="none" spc="-4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report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115" y="3535361"/>
            <a:ext cx="482329" cy="48232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96615" y="3106975"/>
            <a:ext cx="7710805" cy="1751964"/>
            <a:chOff x="1396615" y="3106975"/>
            <a:chExt cx="7710805" cy="1751964"/>
          </a:xfrm>
        </p:grpSpPr>
        <p:sp>
          <p:nvSpPr>
            <p:cNvPr id="18" name="object 18"/>
            <p:cNvSpPr/>
            <p:nvPr/>
          </p:nvSpPr>
          <p:spPr>
            <a:xfrm>
              <a:off x="4207319" y="3106975"/>
              <a:ext cx="3959225" cy="423545"/>
            </a:xfrm>
            <a:custGeom>
              <a:avLst/>
              <a:gdLst/>
              <a:ahLst/>
              <a:cxnLst/>
              <a:rect l="l" t="t" r="r" b="b"/>
              <a:pathLst>
                <a:path w="3959225" h="423545">
                  <a:moveTo>
                    <a:pt x="3913925" y="360617"/>
                  </a:moveTo>
                  <a:lnTo>
                    <a:pt x="3890641" y="372447"/>
                  </a:lnTo>
                  <a:lnTo>
                    <a:pt x="3959125" y="423123"/>
                  </a:lnTo>
                  <a:lnTo>
                    <a:pt x="3958797" y="372272"/>
                  </a:lnTo>
                  <a:lnTo>
                    <a:pt x="3922774" y="372272"/>
                  </a:lnTo>
                  <a:lnTo>
                    <a:pt x="3913925" y="360617"/>
                  </a:lnTo>
                  <a:close/>
                </a:path>
                <a:path w="3959225" h="423545">
                  <a:moveTo>
                    <a:pt x="3931186" y="351847"/>
                  </a:moveTo>
                  <a:lnTo>
                    <a:pt x="3913925" y="360617"/>
                  </a:lnTo>
                  <a:lnTo>
                    <a:pt x="3922774" y="372272"/>
                  </a:lnTo>
                  <a:lnTo>
                    <a:pt x="3937947" y="360752"/>
                  </a:lnTo>
                  <a:lnTo>
                    <a:pt x="3931186" y="351847"/>
                  </a:lnTo>
                  <a:close/>
                </a:path>
                <a:path w="3959225" h="423545">
                  <a:moveTo>
                    <a:pt x="3958576" y="337931"/>
                  </a:moveTo>
                  <a:lnTo>
                    <a:pt x="3931186" y="351847"/>
                  </a:lnTo>
                  <a:lnTo>
                    <a:pt x="3937947" y="360752"/>
                  </a:lnTo>
                  <a:lnTo>
                    <a:pt x="3922774" y="372272"/>
                  </a:lnTo>
                  <a:lnTo>
                    <a:pt x="3958797" y="372272"/>
                  </a:lnTo>
                  <a:lnTo>
                    <a:pt x="3958576" y="337931"/>
                  </a:lnTo>
                  <a:close/>
                </a:path>
                <a:path w="3959225" h="423545">
                  <a:moveTo>
                    <a:pt x="3907843" y="352608"/>
                  </a:moveTo>
                  <a:lnTo>
                    <a:pt x="3913925" y="360617"/>
                  </a:lnTo>
                  <a:lnTo>
                    <a:pt x="3928313" y="353307"/>
                  </a:lnTo>
                  <a:lnTo>
                    <a:pt x="3908686" y="353307"/>
                  </a:lnTo>
                  <a:lnTo>
                    <a:pt x="3907843" y="352608"/>
                  </a:lnTo>
                  <a:close/>
                </a:path>
                <a:path w="3959225" h="423545">
                  <a:moveTo>
                    <a:pt x="3907182" y="351737"/>
                  </a:moveTo>
                  <a:lnTo>
                    <a:pt x="3907843" y="352608"/>
                  </a:lnTo>
                  <a:lnTo>
                    <a:pt x="3908686" y="353307"/>
                  </a:lnTo>
                  <a:lnTo>
                    <a:pt x="3907182" y="351737"/>
                  </a:lnTo>
                  <a:close/>
                </a:path>
                <a:path w="3959225" h="423545">
                  <a:moveTo>
                    <a:pt x="3931102" y="351737"/>
                  </a:moveTo>
                  <a:lnTo>
                    <a:pt x="3907182" y="351737"/>
                  </a:lnTo>
                  <a:lnTo>
                    <a:pt x="3908686" y="353307"/>
                  </a:lnTo>
                  <a:lnTo>
                    <a:pt x="3928313" y="353307"/>
                  </a:lnTo>
                  <a:lnTo>
                    <a:pt x="3931186" y="351847"/>
                  </a:lnTo>
                  <a:close/>
                </a:path>
                <a:path w="3959225" h="423545">
                  <a:moveTo>
                    <a:pt x="3925064" y="343785"/>
                  </a:moveTo>
                  <a:lnTo>
                    <a:pt x="3897209" y="343785"/>
                  </a:lnTo>
                  <a:lnTo>
                    <a:pt x="3897599" y="344092"/>
                  </a:lnTo>
                  <a:lnTo>
                    <a:pt x="3907843" y="352608"/>
                  </a:lnTo>
                  <a:lnTo>
                    <a:pt x="3907182" y="351737"/>
                  </a:lnTo>
                  <a:lnTo>
                    <a:pt x="3931102" y="351737"/>
                  </a:lnTo>
                  <a:lnTo>
                    <a:pt x="3925064" y="343785"/>
                  </a:lnTo>
                  <a:close/>
                </a:path>
                <a:path w="3959225" h="423545">
                  <a:moveTo>
                    <a:pt x="3897407" y="343949"/>
                  </a:moveTo>
                  <a:lnTo>
                    <a:pt x="3897580" y="344092"/>
                  </a:lnTo>
                  <a:lnTo>
                    <a:pt x="3897407" y="343949"/>
                  </a:lnTo>
                  <a:close/>
                </a:path>
                <a:path w="3959225" h="423545">
                  <a:moveTo>
                    <a:pt x="3915988" y="334611"/>
                  </a:moveTo>
                  <a:lnTo>
                    <a:pt x="3884880" y="334611"/>
                  </a:lnTo>
                  <a:lnTo>
                    <a:pt x="3885233" y="334863"/>
                  </a:lnTo>
                  <a:lnTo>
                    <a:pt x="3897407" y="343949"/>
                  </a:lnTo>
                  <a:lnTo>
                    <a:pt x="3897209" y="343785"/>
                  </a:lnTo>
                  <a:lnTo>
                    <a:pt x="3925064" y="343785"/>
                  </a:lnTo>
                  <a:lnTo>
                    <a:pt x="3921693" y="339346"/>
                  </a:lnTo>
                  <a:lnTo>
                    <a:pt x="3915988" y="334611"/>
                  </a:lnTo>
                  <a:close/>
                </a:path>
                <a:path w="3959225" h="423545">
                  <a:moveTo>
                    <a:pt x="3885063" y="334748"/>
                  </a:moveTo>
                  <a:lnTo>
                    <a:pt x="3885217" y="334863"/>
                  </a:lnTo>
                  <a:lnTo>
                    <a:pt x="3885063" y="334748"/>
                  </a:lnTo>
                  <a:close/>
                </a:path>
                <a:path w="3959225" h="423545">
                  <a:moveTo>
                    <a:pt x="3904440" y="325431"/>
                  </a:moveTo>
                  <a:lnTo>
                    <a:pt x="3871292" y="325431"/>
                  </a:lnTo>
                  <a:lnTo>
                    <a:pt x="3871614" y="325639"/>
                  </a:lnTo>
                  <a:lnTo>
                    <a:pt x="3885063" y="334748"/>
                  </a:lnTo>
                  <a:lnTo>
                    <a:pt x="3884880" y="334611"/>
                  </a:lnTo>
                  <a:lnTo>
                    <a:pt x="3915988" y="334611"/>
                  </a:lnTo>
                  <a:lnTo>
                    <a:pt x="3909183" y="328965"/>
                  </a:lnTo>
                  <a:lnTo>
                    <a:pt x="3904440" y="325431"/>
                  </a:lnTo>
                  <a:close/>
                </a:path>
                <a:path w="3959225" h="423545">
                  <a:moveTo>
                    <a:pt x="3871454" y="325540"/>
                  </a:moveTo>
                  <a:lnTo>
                    <a:pt x="3871600" y="325639"/>
                  </a:lnTo>
                  <a:lnTo>
                    <a:pt x="3871454" y="325540"/>
                  </a:lnTo>
                  <a:close/>
                </a:path>
                <a:path w="3959225" h="423545">
                  <a:moveTo>
                    <a:pt x="3891731" y="316259"/>
                  </a:moveTo>
                  <a:lnTo>
                    <a:pt x="3856475" y="316259"/>
                  </a:lnTo>
                  <a:lnTo>
                    <a:pt x="3856766" y="316431"/>
                  </a:lnTo>
                  <a:lnTo>
                    <a:pt x="3871454" y="325540"/>
                  </a:lnTo>
                  <a:lnTo>
                    <a:pt x="3871292" y="325431"/>
                  </a:lnTo>
                  <a:lnTo>
                    <a:pt x="3904440" y="325431"/>
                  </a:lnTo>
                  <a:lnTo>
                    <a:pt x="3896089" y="319208"/>
                  </a:lnTo>
                  <a:lnTo>
                    <a:pt x="3891731" y="316259"/>
                  </a:lnTo>
                  <a:close/>
                </a:path>
                <a:path w="3959225" h="423545">
                  <a:moveTo>
                    <a:pt x="3856610" y="316342"/>
                  </a:moveTo>
                  <a:lnTo>
                    <a:pt x="3856754" y="316431"/>
                  </a:lnTo>
                  <a:lnTo>
                    <a:pt x="3856610" y="316342"/>
                  </a:lnTo>
                  <a:close/>
                </a:path>
                <a:path w="3959225" h="423545">
                  <a:moveTo>
                    <a:pt x="3877873" y="307107"/>
                  </a:moveTo>
                  <a:lnTo>
                    <a:pt x="3840452" y="307107"/>
                  </a:lnTo>
                  <a:lnTo>
                    <a:pt x="3840716" y="307253"/>
                  </a:lnTo>
                  <a:lnTo>
                    <a:pt x="3856610" y="316342"/>
                  </a:lnTo>
                  <a:lnTo>
                    <a:pt x="3856475" y="316259"/>
                  </a:lnTo>
                  <a:lnTo>
                    <a:pt x="3891731" y="316259"/>
                  </a:lnTo>
                  <a:lnTo>
                    <a:pt x="3881810" y="309547"/>
                  </a:lnTo>
                  <a:lnTo>
                    <a:pt x="3877873" y="307107"/>
                  </a:lnTo>
                  <a:close/>
                </a:path>
                <a:path w="3959225" h="423545">
                  <a:moveTo>
                    <a:pt x="3840596" y="307190"/>
                  </a:moveTo>
                  <a:close/>
                </a:path>
                <a:path w="3959225" h="423545">
                  <a:moveTo>
                    <a:pt x="3862893" y="297991"/>
                  </a:moveTo>
                  <a:lnTo>
                    <a:pt x="3823249" y="297991"/>
                  </a:lnTo>
                  <a:lnTo>
                    <a:pt x="3823602" y="298168"/>
                  </a:lnTo>
                  <a:lnTo>
                    <a:pt x="3840596" y="307190"/>
                  </a:lnTo>
                  <a:lnTo>
                    <a:pt x="3840452" y="307107"/>
                  </a:lnTo>
                  <a:lnTo>
                    <a:pt x="3877873" y="307107"/>
                  </a:lnTo>
                  <a:lnTo>
                    <a:pt x="3866366" y="299976"/>
                  </a:lnTo>
                  <a:lnTo>
                    <a:pt x="3862893" y="297991"/>
                  </a:lnTo>
                  <a:close/>
                </a:path>
                <a:path w="3959225" h="423545">
                  <a:moveTo>
                    <a:pt x="3823397" y="298069"/>
                  </a:moveTo>
                  <a:lnTo>
                    <a:pt x="3823582" y="298168"/>
                  </a:lnTo>
                  <a:lnTo>
                    <a:pt x="3823397" y="298069"/>
                  </a:lnTo>
                  <a:close/>
                </a:path>
                <a:path w="3959225" h="423545">
                  <a:moveTo>
                    <a:pt x="3829450" y="279848"/>
                  </a:moveTo>
                  <a:lnTo>
                    <a:pt x="3785302" y="279848"/>
                  </a:lnTo>
                  <a:lnTo>
                    <a:pt x="3785704" y="280028"/>
                  </a:lnTo>
                  <a:lnTo>
                    <a:pt x="3823397" y="298069"/>
                  </a:lnTo>
                  <a:lnTo>
                    <a:pt x="3823249" y="297991"/>
                  </a:lnTo>
                  <a:lnTo>
                    <a:pt x="3862893" y="297991"/>
                  </a:lnTo>
                  <a:lnTo>
                    <a:pt x="3849775" y="290493"/>
                  </a:lnTo>
                  <a:lnTo>
                    <a:pt x="3832001" y="281068"/>
                  </a:lnTo>
                  <a:lnTo>
                    <a:pt x="3829450" y="279848"/>
                  </a:lnTo>
                  <a:close/>
                </a:path>
                <a:path w="3959225" h="423545">
                  <a:moveTo>
                    <a:pt x="3785485" y="279936"/>
                  </a:moveTo>
                  <a:lnTo>
                    <a:pt x="3785679" y="280028"/>
                  </a:lnTo>
                  <a:lnTo>
                    <a:pt x="3785485" y="279936"/>
                  </a:lnTo>
                  <a:close/>
                </a:path>
                <a:path w="3959225" h="423545">
                  <a:moveTo>
                    <a:pt x="3792007" y="262011"/>
                  </a:moveTo>
                  <a:lnTo>
                    <a:pt x="3743065" y="262011"/>
                  </a:lnTo>
                  <a:lnTo>
                    <a:pt x="3743407" y="262148"/>
                  </a:lnTo>
                  <a:lnTo>
                    <a:pt x="3785485" y="279936"/>
                  </a:lnTo>
                  <a:lnTo>
                    <a:pt x="3785302" y="279848"/>
                  </a:lnTo>
                  <a:lnTo>
                    <a:pt x="3829450" y="279848"/>
                  </a:lnTo>
                  <a:lnTo>
                    <a:pt x="3793323" y="262567"/>
                  </a:lnTo>
                  <a:lnTo>
                    <a:pt x="3792007" y="262011"/>
                  </a:lnTo>
                  <a:close/>
                </a:path>
                <a:path w="3959225" h="423545">
                  <a:moveTo>
                    <a:pt x="3743246" y="262087"/>
                  </a:moveTo>
                  <a:lnTo>
                    <a:pt x="3743390" y="262148"/>
                  </a:lnTo>
                  <a:lnTo>
                    <a:pt x="3743246" y="262087"/>
                  </a:lnTo>
                  <a:close/>
                </a:path>
                <a:path w="3959225" h="423545">
                  <a:moveTo>
                    <a:pt x="3750497" y="244471"/>
                  </a:moveTo>
                  <a:lnTo>
                    <a:pt x="3696610" y="244471"/>
                  </a:lnTo>
                  <a:lnTo>
                    <a:pt x="3696903" y="244576"/>
                  </a:lnTo>
                  <a:lnTo>
                    <a:pt x="3743246" y="262087"/>
                  </a:lnTo>
                  <a:lnTo>
                    <a:pt x="3743065" y="262011"/>
                  </a:lnTo>
                  <a:lnTo>
                    <a:pt x="3792007" y="262011"/>
                  </a:lnTo>
                  <a:lnTo>
                    <a:pt x="3750497" y="244471"/>
                  </a:lnTo>
                  <a:close/>
                </a:path>
                <a:path w="3959225" h="423545">
                  <a:moveTo>
                    <a:pt x="3696757" y="244526"/>
                  </a:moveTo>
                  <a:lnTo>
                    <a:pt x="3696889" y="244576"/>
                  </a:lnTo>
                  <a:lnTo>
                    <a:pt x="3696757" y="244526"/>
                  </a:lnTo>
                  <a:close/>
                </a:path>
                <a:path w="3959225" h="423545">
                  <a:moveTo>
                    <a:pt x="3705004" y="227277"/>
                  </a:moveTo>
                  <a:lnTo>
                    <a:pt x="3646129" y="227277"/>
                  </a:lnTo>
                  <a:lnTo>
                    <a:pt x="3646385" y="227361"/>
                  </a:lnTo>
                  <a:lnTo>
                    <a:pt x="3696757" y="244526"/>
                  </a:lnTo>
                  <a:lnTo>
                    <a:pt x="3696610" y="244471"/>
                  </a:lnTo>
                  <a:lnTo>
                    <a:pt x="3750497" y="244471"/>
                  </a:lnTo>
                  <a:lnTo>
                    <a:pt x="3705004" y="227277"/>
                  </a:lnTo>
                  <a:close/>
                </a:path>
                <a:path w="3959225" h="423545">
                  <a:moveTo>
                    <a:pt x="1984279" y="0"/>
                  </a:moveTo>
                  <a:lnTo>
                    <a:pt x="1799249" y="1311"/>
                  </a:lnTo>
                  <a:lnTo>
                    <a:pt x="1615666" y="5138"/>
                  </a:lnTo>
                  <a:lnTo>
                    <a:pt x="1434994" y="11308"/>
                  </a:lnTo>
                  <a:lnTo>
                    <a:pt x="1270648" y="19050"/>
                  </a:lnTo>
                  <a:lnTo>
                    <a:pt x="1179796" y="24182"/>
                  </a:lnTo>
                  <a:lnTo>
                    <a:pt x="1114362" y="28332"/>
                  </a:lnTo>
                  <a:lnTo>
                    <a:pt x="1028584" y="34253"/>
                  </a:lnTo>
                  <a:lnTo>
                    <a:pt x="969925" y="38682"/>
                  </a:lnTo>
                  <a:lnTo>
                    <a:pt x="908532" y="43615"/>
                  </a:lnTo>
                  <a:lnTo>
                    <a:pt x="845564" y="49028"/>
                  </a:lnTo>
                  <a:lnTo>
                    <a:pt x="782907" y="54902"/>
                  </a:lnTo>
                  <a:lnTo>
                    <a:pt x="720034" y="61213"/>
                  </a:lnTo>
                  <a:lnTo>
                    <a:pt x="657522" y="67943"/>
                  </a:lnTo>
                  <a:lnTo>
                    <a:pt x="610896" y="73261"/>
                  </a:lnTo>
                  <a:lnTo>
                    <a:pt x="557436" y="79712"/>
                  </a:lnTo>
                  <a:lnTo>
                    <a:pt x="492455" y="88240"/>
                  </a:lnTo>
                  <a:lnTo>
                    <a:pt x="430717" y="97064"/>
                  </a:lnTo>
                  <a:lnTo>
                    <a:pt x="372400" y="106165"/>
                  </a:lnTo>
                  <a:lnTo>
                    <a:pt x="317681" y="115521"/>
                  </a:lnTo>
                  <a:lnTo>
                    <a:pt x="266735" y="125114"/>
                  </a:lnTo>
                  <a:lnTo>
                    <a:pt x="219735" y="134927"/>
                  </a:lnTo>
                  <a:lnTo>
                    <a:pt x="176852" y="144942"/>
                  </a:lnTo>
                  <a:lnTo>
                    <a:pt x="138295" y="155136"/>
                  </a:lnTo>
                  <a:lnTo>
                    <a:pt x="88722" y="170802"/>
                  </a:lnTo>
                  <a:lnTo>
                    <a:pt x="49620" y="186922"/>
                  </a:lnTo>
                  <a:lnTo>
                    <a:pt x="14161" y="209838"/>
                  </a:lnTo>
                  <a:lnTo>
                    <a:pt x="0" y="236856"/>
                  </a:lnTo>
                  <a:lnTo>
                    <a:pt x="18879" y="239392"/>
                  </a:lnTo>
                  <a:lnTo>
                    <a:pt x="19294" y="236306"/>
                  </a:lnTo>
                  <a:lnTo>
                    <a:pt x="19001" y="236306"/>
                  </a:lnTo>
                  <a:lnTo>
                    <a:pt x="19599" y="234035"/>
                  </a:lnTo>
                  <a:lnTo>
                    <a:pt x="19910" y="234035"/>
                  </a:lnTo>
                  <a:lnTo>
                    <a:pt x="20455" y="232674"/>
                  </a:lnTo>
                  <a:lnTo>
                    <a:pt x="20242" y="232674"/>
                  </a:lnTo>
                  <a:lnTo>
                    <a:pt x="21145" y="230952"/>
                  </a:lnTo>
                  <a:lnTo>
                    <a:pt x="21383" y="230952"/>
                  </a:lnTo>
                  <a:lnTo>
                    <a:pt x="22995" y="228518"/>
                  </a:lnTo>
                  <a:lnTo>
                    <a:pt x="22851" y="228518"/>
                  </a:lnTo>
                  <a:lnTo>
                    <a:pt x="23787" y="227323"/>
                  </a:lnTo>
                  <a:lnTo>
                    <a:pt x="23952" y="227323"/>
                  </a:lnTo>
                  <a:lnTo>
                    <a:pt x="27031" y="223982"/>
                  </a:lnTo>
                  <a:lnTo>
                    <a:pt x="27773" y="223177"/>
                  </a:lnTo>
                  <a:lnTo>
                    <a:pt x="32569" y="219198"/>
                  </a:lnTo>
                  <a:lnTo>
                    <a:pt x="33214" y="218650"/>
                  </a:lnTo>
                  <a:lnTo>
                    <a:pt x="39573" y="214260"/>
                  </a:lnTo>
                  <a:lnTo>
                    <a:pt x="40116" y="213880"/>
                  </a:lnTo>
                  <a:lnTo>
                    <a:pt x="47993" y="209229"/>
                  </a:lnTo>
                  <a:lnTo>
                    <a:pt x="48450" y="208958"/>
                  </a:lnTo>
                  <a:lnTo>
                    <a:pt x="57790" y="204143"/>
                  </a:lnTo>
                  <a:lnTo>
                    <a:pt x="68920" y="199029"/>
                  </a:lnTo>
                  <a:lnTo>
                    <a:pt x="81344" y="193904"/>
                  </a:lnTo>
                  <a:lnTo>
                    <a:pt x="95033" y="188780"/>
                  </a:lnTo>
                  <a:lnTo>
                    <a:pt x="109952" y="183667"/>
                  </a:lnTo>
                  <a:lnTo>
                    <a:pt x="126074" y="178572"/>
                  </a:lnTo>
                  <a:lnTo>
                    <a:pt x="143297" y="173521"/>
                  </a:lnTo>
                  <a:lnTo>
                    <a:pt x="181337" y="163461"/>
                  </a:lnTo>
                  <a:lnTo>
                    <a:pt x="223751" y="153551"/>
                  </a:lnTo>
                  <a:lnTo>
                    <a:pt x="270360" y="143818"/>
                  </a:lnTo>
                  <a:lnTo>
                    <a:pt x="320980" y="134284"/>
                  </a:lnTo>
                  <a:lnTo>
                    <a:pt x="375409" y="124976"/>
                  </a:lnTo>
                  <a:lnTo>
                    <a:pt x="433480" y="115915"/>
                  </a:lnTo>
                  <a:lnTo>
                    <a:pt x="494999" y="107121"/>
                  </a:lnTo>
                  <a:lnTo>
                    <a:pt x="559770" y="98620"/>
                  </a:lnTo>
                  <a:lnTo>
                    <a:pt x="627731" y="90418"/>
                  </a:lnTo>
                  <a:lnTo>
                    <a:pt x="698393" y="82572"/>
                  </a:lnTo>
                  <a:lnTo>
                    <a:pt x="771872" y="75070"/>
                  </a:lnTo>
                  <a:lnTo>
                    <a:pt x="847888" y="67943"/>
                  </a:lnTo>
                  <a:lnTo>
                    <a:pt x="926330" y="61207"/>
                  </a:lnTo>
                  <a:lnTo>
                    <a:pt x="1006792" y="54902"/>
                  </a:lnTo>
                  <a:lnTo>
                    <a:pt x="1089332" y="49028"/>
                  </a:lnTo>
                  <a:lnTo>
                    <a:pt x="1173664" y="43615"/>
                  </a:lnTo>
                  <a:lnTo>
                    <a:pt x="1259703" y="38679"/>
                  </a:lnTo>
                  <a:lnTo>
                    <a:pt x="1347129" y="34249"/>
                  </a:lnTo>
                  <a:lnTo>
                    <a:pt x="1435728" y="30345"/>
                  </a:lnTo>
                  <a:lnTo>
                    <a:pt x="1616142" y="24182"/>
                  </a:lnTo>
                  <a:lnTo>
                    <a:pt x="1799520" y="20360"/>
                  </a:lnTo>
                  <a:lnTo>
                    <a:pt x="1984289" y="19050"/>
                  </a:lnTo>
                  <a:lnTo>
                    <a:pt x="2510875" y="19050"/>
                  </a:lnTo>
                  <a:lnTo>
                    <a:pt x="2353110" y="9300"/>
                  </a:lnTo>
                  <a:lnTo>
                    <a:pt x="2169454" y="2376"/>
                  </a:lnTo>
                  <a:lnTo>
                    <a:pt x="2076945" y="599"/>
                  </a:lnTo>
                  <a:lnTo>
                    <a:pt x="1984279" y="0"/>
                  </a:lnTo>
                  <a:close/>
                </a:path>
                <a:path w="3959225" h="423545">
                  <a:moveTo>
                    <a:pt x="19599" y="234035"/>
                  </a:moveTo>
                  <a:lnTo>
                    <a:pt x="19001" y="236306"/>
                  </a:lnTo>
                  <a:lnTo>
                    <a:pt x="19442" y="235204"/>
                  </a:lnTo>
                  <a:lnTo>
                    <a:pt x="19599" y="234035"/>
                  </a:lnTo>
                  <a:close/>
                </a:path>
                <a:path w="3959225" h="423545">
                  <a:moveTo>
                    <a:pt x="19442" y="235204"/>
                  </a:moveTo>
                  <a:lnTo>
                    <a:pt x="19001" y="236306"/>
                  </a:lnTo>
                  <a:lnTo>
                    <a:pt x="19294" y="236306"/>
                  </a:lnTo>
                  <a:lnTo>
                    <a:pt x="19442" y="235204"/>
                  </a:lnTo>
                  <a:close/>
                </a:path>
                <a:path w="3959225" h="423545">
                  <a:moveTo>
                    <a:pt x="19910" y="234035"/>
                  </a:moveTo>
                  <a:lnTo>
                    <a:pt x="19599" y="234035"/>
                  </a:lnTo>
                  <a:lnTo>
                    <a:pt x="19442" y="235204"/>
                  </a:lnTo>
                  <a:lnTo>
                    <a:pt x="19910" y="234035"/>
                  </a:lnTo>
                  <a:close/>
                </a:path>
                <a:path w="3959225" h="423545">
                  <a:moveTo>
                    <a:pt x="21145" y="230952"/>
                  </a:moveTo>
                  <a:lnTo>
                    <a:pt x="20242" y="232674"/>
                  </a:lnTo>
                  <a:lnTo>
                    <a:pt x="20782" y="231859"/>
                  </a:lnTo>
                  <a:lnTo>
                    <a:pt x="21145" y="230952"/>
                  </a:lnTo>
                  <a:close/>
                </a:path>
                <a:path w="3959225" h="423545">
                  <a:moveTo>
                    <a:pt x="20782" y="231859"/>
                  </a:moveTo>
                  <a:lnTo>
                    <a:pt x="20242" y="232674"/>
                  </a:lnTo>
                  <a:lnTo>
                    <a:pt x="20455" y="232674"/>
                  </a:lnTo>
                  <a:lnTo>
                    <a:pt x="20782" y="231859"/>
                  </a:lnTo>
                  <a:close/>
                </a:path>
                <a:path w="3959225" h="423545">
                  <a:moveTo>
                    <a:pt x="21383" y="230952"/>
                  </a:moveTo>
                  <a:lnTo>
                    <a:pt x="21145" y="230952"/>
                  </a:lnTo>
                  <a:lnTo>
                    <a:pt x="20782" y="231859"/>
                  </a:lnTo>
                  <a:lnTo>
                    <a:pt x="21383" y="230952"/>
                  </a:lnTo>
                  <a:close/>
                </a:path>
                <a:path w="3959225" h="423545">
                  <a:moveTo>
                    <a:pt x="23787" y="227323"/>
                  </a:moveTo>
                  <a:lnTo>
                    <a:pt x="22851" y="228518"/>
                  </a:lnTo>
                  <a:lnTo>
                    <a:pt x="23364" y="227961"/>
                  </a:lnTo>
                  <a:lnTo>
                    <a:pt x="23787" y="227323"/>
                  </a:lnTo>
                  <a:close/>
                </a:path>
                <a:path w="3959225" h="423545">
                  <a:moveTo>
                    <a:pt x="23364" y="227961"/>
                  </a:moveTo>
                  <a:lnTo>
                    <a:pt x="22851" y="228518"/>
                  </a:lnTo>
                  <a:lnTo>
                    <a:pt x="22995" y="228518"/>
                  </a:lnTo>
                  <a:lnTo>
                    <a:pt x="23364" y="227961"/>
                  </a:lnTo>
                  <a:close/>
                </a:path>
                <a:path w="3959225" h="423545">
                  <a:moveTo>
                    <a:pt x="23952" y="227323"/>
                  </a:moveTo>
                  <a:lnTo>
                    <a:pt x="23787" y="227323"/>
                  </a:lnTo>
                  <a:lnTo>
                    <a:pt x="23364" y="227961"/>
                  </a:lnTo>
                  <a:lnTo>
                    <a:pt x="23952" y="227323"/>
                  </a:lnTo>
                  <a:close/>
                </a:path>
                <a:path w="3959225" h="423545">
                  <a:moveTo>
                    <a:pt x="3646271" y="227326"/>
                  </a:moveTo>
                  <a:close/>
                </a:path>
                <a:path w="3959225" h="423545">
                  <a:moveTo>
                    <a:pt x="3655894" y="210479"/>
                  </a:moveTo>
                  <a:lnTo>
                    <a:pt x="3591812" y="210479"/>
                  </a:lnTo>
                  <a:lnTo>
                    <a:pt x="3592040" y="210546"/>
                  </a:lnTo>
                  <a:lnTo>
                    <a:pt x="3646271" y="227326"/>
                  </a:lnTo>
                  <a:lnTo>
                    <a:pt x="3646129" y="227277"/>
                  </a:lnTo>
                  <a:lnTo>
                    <a:pt x="3705004" y="227277"/>
                  </a:lnTo>
                  <a:lnTo>
                    <a:pt x="3703195" y="226594"/>
                  </a:lnTo>
                  <a:lnTo>
                    <a:pt x="3655894" y="210479"/>
                  </a:lnTo>
                  <a:close/>
                </a:path>
                <a:path w="3959225" h="423545">
                  <a:moveTo>
                    <a:pt x="27773" y="223177"/>
                  </a:moveTo>
                  <a:lnTo>
                    <a:pt x="26935" y="223982"/>
                  </a:lnTo>
                  <a:lnTo>
                    <a:pt x="27377" y="223606"/>
                  </a:lnTo>
                  <a:lnTo>
                    <a:pt x="27773" y="223177"/>
                  </a:lnTo>
                  <a:close/>
                </a:path>
                <a:path w="3959225" h="423545">
                  <a:moveTo>
                    <a:pt x="27377" y="223606"/>
                  </a:moveTo>
                  <a:lnTo>
                    <a:pt x="26935" y="223982"/>
                  </a:lnTo>
                  <a:lnTo>
                    <a:pt x="27377" y="223606"/>
                  </a:lnTo>
                  <a:close/>
                </a:path>
                <a:path w="3959225" h="423545">
                  <a:moveTo>
                    <a:pt x="27883" y="223177"/>
                  </a:moveTo>
                  <a:lnTo>
                    <a:pt x="27377" y="223606"/>
                  </a:lnTo>
                  <a:lnTo>
                    <a:pt x="27883" y="223177"/>
                  </a:lnTo>
                  <a:close/>
                </a:path>
                <a:path w="3959225" h="423545">
                  <a:moveTo>
                    <a:pt x="33214" y="218650"/>
                  </a:moveTo>
                  <a:lnTo>
                    <a:pt x="32504" y="219198"/>
                  </a:lnTo>
                  <a:lnTo>
                    <a:pt x="32872" y="218941"/>
                  </a:lnTo>
                  <a:lnTo>
                    <a:pt x="33214" y="218650"/>
                  </a:lnTo>
                  <a:close/>
                </a:path>
                <a:path w="3959225" h="423545">
                  <a:moveTo>
                    <a:pt x="32872" y="218941"/>
                  </a:moveTo>
                  <a:lnTo>
                    <a:pt x="32504" y="219198"/>
                  </a:lnTo>
                  <a:lnTo>
                    <a:pt x="32872" y="218941"/>
                  </a:lnTo>
                  <a:close/>
                </a:path>
                <a:path w="3959225" h="423545">
                  <a:moveTo>
                    <a:pt x="33287" y="218650"/>
                  </a:moveTo>
                  <a:lnTo>
                    <a:pt x="32872" y="218941"/>
                  </a:lnTo>
                  <a:lnTo>
                    <a:pt x="33287" y="218650"/>
                  </a:lnTo>
                  <a:close/>
                </a:path>
                <a:path w="3959225" h="423545">
                  <a:moveTo>
                    <a:pt x="40116" y="213880"/>
                  </a:moveTo>
                  <a:lnTo>
                    <a:pt x="39527" y="214260"/>
                  </a:lnTo>
                  <a:lnTo>
                    <a:pt x="39833" y="214078"/>
                  </a:lnTo>
                  <a:lnTo>
                    <a:pt x="40116" y="213880"/>
                  </a:lnTo>
                  <a:close/>
                </a:path>
                <a:path w="3959225" h="423545">
                  <a:moveTo>
                    <a:pt x="39833" y="214078"/>
                  </a:moveTo>
                  <a:lnTo>
                    <a:pt x="39527" y="214260"/>
                  </a:lnTo>
                  <a:lnTo>
                    <a:pt x="39833" y="214078"/>
                  </a:lnTo>
                  <a:close/>
                </a:path>
                <a:path w="3959225" h="423545">
                  <a:moveTo>
                    <a:pt x="40166" y="213880"/>
                  </a:moveTo>
                  <a:lnTo>
                    <a:pt x="39833" y="214078"/>
                  </a:lnTo>
                  <a:lnTo>
                    <a:pt x="40166" y="213880"/>
                  </a:lnTo>
                  <a:close/>
                </a:path>
                <a:path w="3959225" h="423545">
                  <a:moveTo>
                    <a:pt x="3591928" y="210515"/>
                  </a:moveTo>
                  <a:close/>
                </a:path>
                <a:path w="3959225" h="423545">
                  <a:moveTo>
                    <a:pt x="3603384" y="194118"/>
                  </a:moveTo>
                  <a:lnTo>
                    <a:pt x="3533852" y="194118"/>
                  </a:lnTo>
                  <a:lnTo>
                    <a:pt x="3534055" y="194174"/>
                  </a:lnTo>
                  <a:lnTo>
                    <a:pt x="3591928" y="210515"/>
                  </a:lnTo>
                  <a:lnTo>
                    <a:pt x="3655894" y="210479"/>
                  </a:lnTo>
                  <a:lnTo>
                    <a:pt x="3652144" y="209202"/>
                  </a:lnTo>
                  <a:lnTo>
                    <a:pt x="3603384" y="194118"/>
                  </a:lnTo>
                  <a:close/>
                </a:path>
                <a:path w="3959225" h="423545">
                  <a:moveTo>
                    <a:pt x="48487" y="208958"/>
                  </a:moveTo>
                  <a:lnTo>
                    <a:pt x="48197" y="209108"/>
                  </a:lnTo>
                  <a:lnTo>
                    <a:pt x="48487" y="208958"/>
                  </a:lnTo>
                  <a:close/>
                </a:path>
                <a:path w="3959225" h="423545">
                  <a:moveTo>
                    <a:pt x="3533992" y="194157"/>
                  </a:moveTo>
                  <a:close/>
                </a:path>
                <a:path w="3959225" h="423545">
                  <a:moveTo>
                    <a:pt x="3547717" y="178238"/>
                  </a:moveTo>
                  <a:lnTo>
                    <a:pt x="3472432" y="178238"/>
                  </a:lnTo>
                  <a:lnTo>
                    <a:pt x="3472616" y="178283"/>
                  </a:lnTo>
                  <a:lnTo>
                    <a:pt x="3533992" y="194157"/>
                  </a:lnTo>
                  <a:lnTo>
                    <a:pt x="3533852" y="194118"/>
                  </a:lnTo>
                  <a:lnTo>
                    <a:pt x="3603384" y="194118"/>
                  </a:lnTo>
                  <a:lnTo>
                    <a:pt x="3597329" y="192244"/>
                  </a:lnTo>
                  <a:lnTo>
                    <a:pt x="3547717" y="178238"/>
                  </a:lnTo>
                  <a:close/>
                </a:path>
                <a:path w="3959225" h="423545">
                  <a:moveTo>
                    <a:pt x="3472526" y="178262"/>
                  </a:moveTo>
                  <a:close/>
                </a:path>
                <a:path w="3959225" h="423545">
                  <a:moveTo>
                    <a:pt x="3489127" y="162878"/>
                  </a:moveTo>
                  <a:lnTo>
                    <a:pt x="3407738" y="162878"/>
                  </a:lnTo>
                  <a:lnTo>
                    <a:pt x="3407906" y="162916"/>
                  </a:lnTo>
                  <a:lnTo>
                    <a:pt x="3472526" y="178262"/>
                  </a:lnTo>
                  <a:lnTo>
                    <a:pt x="3547717" y="178238"/>
                  </a:lnTo>
                  <a:lnTo>
                    <a:pt x="3538927" y="175756"/>
                  </a:lnTo>
                  <a:lnTo>
                    <a:pt x="3489127" y="162878"/>
                  </a:lnTo>
                  <a:close/>
                </a:path>
                <a:path w="3959225" h="423545">
                  <a:moveTo>
                    <a:pt x="3407817" y="162897"/>
                  </a:moveTo>
                  <a:close/>
                </a:path>
                <a:path w="3959225" h="423545">
                  <a:moveTo>
                    <a:pt x="3427876" y="148080"/>
                  </a:moveTo>
                  <a:lnTo>
                    <a:pt x="3339955" y="148080"/>
                  </a:lnTo>
                  <a:lnTo>
                    <a:pt x="3340111" y="148112"/>
                  </a:lnTo>
                  <a:lnTo>
                    <a:pt x="3407817" y="162897"/>
                  </a:lnTo>
                  <a:lnTo>
                    <a:pt x="3489127" y="162878"/>
                  </a:lnTo>
                  <a:lnTo>
                    <a:pt x="3477110" y="159771"/>
                  </a:lnTo>
                  <a:lnTo>
                    <a:pt x="3427876" y="148080"/>
                  </a:lnTo>
                  <a:close/>
                </a:path>
                <a:path w="3959225" h="423545">
                  <a:moveTo>
                    <a:pt x="3339976" y="148085"/>
                  </a:moveTo>
                  <a:lnTo>
                    <a:pt x="3340111" y="148112"/>
                  </a:lnTo>
                  <a:lnTo>
                    <a:pt x="3339976" y="148085"/>
                  </a:lnTo>
                  <a:close/>
                </a:path>
                <a:path w="3959225" h="423545">
                  <a:moveTo>
                    <a:pt x="3364228" y="133880"/>
                  </a:moveTo>
                  <a:lnTo>
                    <a:pt x="3269267" y="133880"/>
                  </a:lnTo>
                  <a:lnTo>
                    <a:pt x="3269413" y="133910"/>
                  </a:lnTo>
                  <a:lnTo>
                    <a:pt x="3339976" y="148085"/>
                  </a:lnTo>
                  <a:lnTo>
                    <a:pt x="3427876" y="148080"/>
                  </a:lnTo>
                  <a:lnTo>
                    <a:pt x="3412055" y="144324"/>
                  </a:lnTo>
                  <a:lnTo>
                    <a:pt x="3364228" y="133880"/>
                  </a:lnTo>
                  <a:close/>
                </a:path>
                <a:path w="3959225" h="423545">
                  <a:moveTo>
                    <a:pt x="3269405" y="133908"/>
                  </a:moveTo>
                  <a:close/>
                </a:path>
                <a:path w="3959225" h="423545">
                  <a:moveTo>
                    <a:pt x="3298495" y="120322"/>
                  </a:moveTo>
                  <a:lnTo>
                    <a:pt x="3195855" y="120322"/>
                  </a:lnTo>
                  <a:lnTo>
                    <a:pt x="3195993" y="120346"/>
                  </a:lnTo>
                  <a:lnTo>
                    <a:pt x="3269405" y="133908"/>
                  </a:lnTo>
                  <a:lnTo>
                    <a:pt x="3269267" y="133880"/>
                  </a:lnTo>
                  <a:lnTo>
                    <a:pt x="3364228" y="133880"/>
                  </a:lnTo>
                  <a:lnTo>
                    <a:pt x="3343941" y="129451"/>
                  </a:lnTo>
                  <a:lnTo>
                    <a:pt x="3298495" y="120322"/>
                  </a:lnTo>
                  <a:close/>
                </a:path>
                <a:path w="3959225" h="423545">
                  <a:moveTo>
                    <a:pt x="3195913" y="120332"/>
                  </a:moveTo>
                  <a:close/>
                </a:path>
                <a:path w="3959225" h="423545">
                  <a:moveTo>
                    <a:pt x="3162103" y="95275"/>
                  </a:moveTo>
                  <a:lnTo>
                    <a:pt x="3041599" y="95275"/>
                  </a:lnTo>
                  <a:lnTo>
                    <a:pt x="3120036" y="107461"/>
                  </a:lnTo>
                  <a:lnTo>
                    <a:pt x="3195913" y="120332"/>
                  </a:lnTo>
                  <a:lnTo>
                    <a:pt x="3298495" y="120322"/>
                  </a:lnTo>
                  <a:lnTo>
                    <a:pt x="3272946" y="115190"/>
                  </a:lnTo>
                  <a:lnTo>
                    <a:pt x="3199248" y="101575"/>
                  </a:lnTo>
                  <a:lnTo>
                    <a:pt x="3162103" y="95275"/>
                  </a:lnTo>
                  <a:close/>
                </a:path>
                <a:path w="3959225" h="423545">
                  <a:moveTo>
                    <a:pt x="3119906" y="107440"/>
                  </a:moveTo>
                  <a:lnTo>
                    <a:pt x="3120036" y="107461"/>
                  </a:lnTo>
                  <a:lnTo>
                    <a:pt x="3119906" y="107440"/>
                  </a:lnTo>
                  <a:close/>
                </a:path>
                <a:path w="3959225" h="423545">
                  <a:moveTo>
                    <a:pt x="3041609" y="95276"/>
                  </a:moveTo>
                  <a:close/>
                </a:path>
                <a:path w="3959225" h="423545">
                  <a:moveTo>
                    <a:pt x="3092241" y="83864"/>
                  </a:moveTo>
                  <a:lnTo>
                    <a:pt x="2961115" y="83864"/>
                  </a:lnTo>
                  <a:lnTo>
                    <a:pt x="3041609" y="95276"/>
                  </a:lnTo>
                  <a:lnTo>
                    <a:pt x="3162103" y="95275"/>
                  </a:lnTo>
                  <a:lnTo>
                    <a:pt x="3123026" y="88647"/>
                  </a:lnTo>
                  <a:lnTo>
                    <a:pt x="3092241" y="83864"/>
                  </a:lnTo>
                  <a:close/>
                </a:path>
                <a:path w="3959225" h="423545">
                  <a:moveTo>
                    <a:pt x="2961177" y="83873"/>
                  </a:moveTo>
                  <a:close/>
                </a:path>
                <a:path w="3959225" h="423545">
                  <a:moveTo>
                    <a:pt x="3021924" y="73245"/>
                  </a:moveTo>
                  <a:lnTo>
                    <a:pt x="2878640" y="73245"/>
                  </a:lnTo>
                  <a:lnTo>
                    <a:pt x="2961177" y="83873"/>
                  </a:lnTo>
                  <a:lnTo>
                    <a:pt x="3092241" y="83864"/>
                  </a:lnTo>
                  <a:lnTo>
                    <a:pt x="3044460" y="76441"/>
                  </a:lnTo>
                  <a:lnTo>
                    <a:pt x="3021924" y="73245"/>
                  </a:lnTo>
                  <a:close/>
                </a:path>
                <a:path w="3959225" h="423545">
                  <a:moveTo>
                    <a:pt x="2951805" y="63459"/>
                  </a:moveTo>
                  <a:lnTo>
                    <a:pt x="2794353" y="63459"/>
                  </a:lnTo>
                  <a:lnTo>
                    <a:pt x="2878758" y="73261"/>
                  </a:lnTo>
                  <a:lnTo>
                    <a:pt x="3021924" y="73245"/>
                  </a:lnTo>
                  <a:lnTo>
                    <a:pt x="2963730" y="64994"/>
                  </a:lnTo>
                  <a:lnTo>
                    <a:pt x="2951805" y="63459"/>
                  </a:lnTo>
                  <a:close/>
                </a:path>
                <a:path w="3959225" h="423545">
                  <a:moveTo>
                    <a:pt x="2794410" y="63465"/>
                  </a:moveTo>
                  <a:close/>
                </a:path>
                <a:path w="3959225" h="423545">
                  <a:moveTo>
                    <a:pt x="2882552" y="54542"/>
                  </a:moveTo>
                  <a:lnTo>
                    <a:pt x="2708437" y="54542"/>
                  </a:lnTo>
                  <a:lnTo>
                    <a:pt x="2794410" y="63465"/>
                  </a:lnTo>
                  <a:lnTo>
                    <a:pt x="2951805" y="63459"/>
                  </a:lnTo>
                  <a:lnTo>
                    <a:pt x="2882552" y="54542"/>
                  </a:lnTo>
                  <a:close/>
                </a:path>
                <a:path w="3959225" h="423545">
                  <a:moveTo>
                    <a:pt x="2708525" y="54551"/>
                  </a:moveTo>
                  <a:close/>
                </a:path>
                <a:path w="3959225" h="423545">
                  <a:moveTo>
                    <a:pt x="2747725" y="39467"/>
                  </a:moveTo>
                  <a:lnTo>
                    <a:pt x="2532442" y="39467"/>
                  </a:lnTo>
                  <a:lnTo>
                    <a:pt x="2532611" y="39479"/>
                  </a:lnTo>
                  <a:lnTo>
                    <a:pt x="2621184" y="46541"/>
                  </a:lnTo>
                  <a:lnTo>
                    <a:pt x="2708525" y="54551"/>
                  </a:lnTo>
                  <a:lnTo>
                    <a:pt x="2882552" y="54542"/>
                  </a:lnTo>
                  <a:lnTo>
                    <a:pt x="2881014" y="54344"/>
                  </a:lnTo>
                  <a:lnTo>
                    <a:pt x="2796493" y="44530"/>
                  </a:lnTo>
                  <a:lnTo>
                    <a:pt x="2747725" y="39467"/>
                  </a:lnTo>
                  <a:close/>
                </a:path>
                <a:path w="3959225" h="423545">
                  <a:moveTo>
                    <a:pt x="2621072" y="46532"/>
                  </a:moveTo>
                  <a:close/>
                </a:path>
                <a:path w="3959225" h="423545">
                  <a:moveTo>
                    <a:pt x="2532497" y="39472"/>
                  </a:moveTo>
                  <a:close/>
                </a:path>
                <a:path w="3959225" h="423545">
                  <a:moveTo>
                    <a:pt x="2631093" y="28320"/>
                  </a:moveTo>
                  <a:lnTo>
                    <a:pt x="2352050" y="28320"/>
                  </a:lnTo>
                  <a:lnTo>
                    <a:pt x="2352278" y="28332"/>
                  </a:lnTo>
                  <a:lnTo>
                    <a:pt x="2532497" y="39472"/>
                  </a:lnTo>
                  <a:lnTo>
                    <a:pt x="2747725" y="39467"/>
                  </a:lnTo>
                  <a:lnTo>
                    <a:pt x="2710347" y="35587"/>
                  </a:lnTo>
                  <a:lnTo>
                    <a:pt x="2631093" y="28320"/>
                  </a:lnTo>
                  <a:close/>
                </a:path>
                <a:path w="3959225" h="423545">
                  <a:moveTo>
                    <a:pt x="2352166" y="28328"/>
                  </a:moveTo>
                  <a:close/>
                </a:path>
                <a:path w="3959225" h="423545">
                  <a:moveTo>
                    <a:pt x="2545724" y="21416"/>
                  </a:moveTo>
                  <a:lnTo>
                    <a:pt x="2168824" y="21416"/>
                  </a:lnTo>
                  <a:lnTo>
                    <a:pt x="2169001" y="21421"/>
                  </a:lnTo>
                  <a:lnTo>
                    <a:pt x="2352166" y="28328"/>
                  </a:lnTo>
                  <a:lnTo>
                    <a:pt x="2631093" y="28320"/>
                  </a:lnTo>
                  <a:lnTo>
                    <a:pt x="2622755" y="27556"/>
                  </a:lnTo>
                  <a:lnTo>
                    <a:pt x="2545724" y="21416"/>
                  </a:lnTo>
                  <a:close/>
                </a:path>
                <a:path w="3959225" h="423545">
                  <a:moveTo>
                    <a:pt x="2168916" y="21419"/>
                  </a:moveTo>
                  <a:close/>
                </a:path>
                <a:path w="3959225" h="423545">
                  <a:moveTo>
                    <a:pt x="2520554" y="19648"/>
                  </a:moveTo>
                  <a:lnTo>
                    <a:pt x="2076640" y="19648"/>
                  </a:lnTo>
                  <a:lnTo>
                    <a:pt x="2168916" y="21419"/>
                  </a:lnTo>
                  <a:lnTo>
                    <a:pt x="2545724" y="21416"/>
                  </a:lnTo>
                  <a:lnTo>
                    <a:pt x="2533870" y="20471"/>
                  </a:lnTo>
                  <a:lnTo>
                    <a:pt x="2520554" y="19648"/>
                  </a:lnTo>
                  <a:close/>
                </a:path>
                <a:path w="3959225" h="423545">
                  <a:moveTo>
                    <a:pt x="2076678" y="19648"/>
                  </a:moveTo>
                  <a:close/>
                </a:path>
                <a:path w="3959225" h="423545">
                  <a:moveTo>
                    <a:pt x="2510875" y="19050"/>
                  </a:moveTo>
                  <a:lnTo>
                    <a:pt x="1984289" y="19050"/>
                  </a:lnTo>
                  <a:lnTo>
                    <a:pt x="2076678" y="19648"/>
                  </a:lnTo>
                  <a:lnTo>
                    <a:pt x="2520554" y="19648"/>
                  </a:lnTo>
                  <a:lnTo>
                    <a:pt x="2510875" y="1905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463490" y="3988419"/>
              <a:ext cx="3711575" cy="136525"/>
            </a:xfrm>
            <a:custGeom>
              <a:avLst/>
              <a:gdLst/>
              <a:ahLst/>
              <a:cxnLst/>
              <a:rect l="l" t="t" r="r" b="b"/>
              <a:pathLst>
                <a:path w="3711575" h="136525">
                  <a:moveTo>
                    <a:pt x="76142" y="59965"/>
                  </a:moveTo>
                  <a:lnTo>
                    <a:pt x="0" y="98181"/>
                  </a:lnTo>
                  <a:lnTo>
                    <a:pt x="76258" y="136165"/>
                  </a:lnTo>
                  <a:lnTo>
                    <a:pt x="76215" y="107609"/>
                  </a:lnTo>
                  <a:lnTo>
                    <a:pt x="63515" y="107609"/>
                  </a:lnTo>
                  <a:lnTo>
                    <a:pt x="63486" y="88559"/>
                  </a:lnTo>
                  <a:lnTo>
                    <a:pt x="76186" y="88540"/>
                  </a:lnTo>
                  <a:lnTo>
                    <a:pt x="76142" y="59965"/>
                  </a:lnTo>
                  <a:close/>
                </a:path>
                <a:path w="3711575" h="136525">
                  <a:moveTo>
                    <a:pt x="76186" y="88540"/>
                  </a:moveTo>
                  <a:lnTo>
                    <a:pt x="63486" y="88559"/>
                  </a:lnTo>
                  <a:lnTo>
                    <a:pt x="63515" y="107609"/>
                  </a:lnTo>
                  <a:lnTo>
                    <a:pt x="76215" y="107590"/>
                  </a:lnTo>
                  <a:lnTo>
                    <a:pt x="76186" y="88540"/>
                  </a:lnTo>
                  <a:close/>
                </a:path>
                <a:path w="3711575" h="136525">
                  <a:moveTo>
                    <a:pt x="76215" y="107590"/>
                  </a:moveTo>
                  <a:lnTo>
                    <a:pt x="63515" y="107609"/>
                  </a:lnTo>
                  <a:lnTo>
                    <a:pt x="76215" y="107609"/>
                  </a:lnTo>
                  <a:close/>
                </a:path>
                <a:path w="3711575" h="136525">
                  <a:moveTo>
                    <a:pt x="3641901" y="30488"/>
                  </a:moveTo>
                  <a:lnTo>
                    <a:pt x="3384218" y="30490"/>
                  </a:lnTo>
                  <a:lnTo>
                    <a:pt x="3071174" y="44151"/>
                  </a:lnTo>
                  <a:lnTo>
                    <a:pt x="2132164" y="68980"/>
                  </a:lnTo>
                  <a:lnTo>
                    <a:pt x="76186" y="88540"/>
                  </a:lnTo>
                  <a:lnTo>
                    <a:pt x="76215" y="107590"/>
                  </a:lnTo>
                  <a:lnTo>
                    <a:pt x="2132539" y="88026"/>
                  </a:lnTo>
                  <a:lnTo>
                    <a:pt x="3071889" y="63187"/>
                  </a:lnTo>
                  <a:lnTo>
                    <a:pt x="3385239" y="49512"/>
                  </a:lnTo>
                  <a:lnTo>
                    <a:pt x="3520558" y="41297"/>
                  </a:lnTo>
                  <a:lnTo>
                    <a:pt x="3575212" y="37105"/>
                  </a:lnTo>
                  <a:lnTo>
                    <a:pt x="3620776" y="32863"/>
                  </a:lnTo>
                  <a:lnTo>
                    <a:pt x="3640058" y="30723"/>
                  </a:lnTo>
                  <a:lnTo>
                    <a:pt x="3641901" y="30488"/>
                  </a:lnTo>
                  <a:close/>
                </a:path>
                <a:path w="3711575" h="136525">
                  <a:moveTo>
                    <a:pt x="3657674" y="28461"/>
                  </a:moveTo>
                  <a:lnTo>
                    <a:pt x="3421133" y="28463"/>
                  </a:lnTo>
                  <a:lnTo>
                    <a:pt x="3384210" y="30490"/>
                  </a:lnTo>
                  <a:lnTo>
                    <a:pt x="3641901" y="30488"/>
                  </a:lnTo>
                  <a:lnTo>
                    <a:pt x="3656971" y="28567"/>
                  </a:lnTo>
                  <a:lnTo>
                    <a:pt x="3657674" y="28461"/>
                  </a:lnTo>
                  <a:close/>
                </a:path>
                <a:path w="3711575" h="136525">
                  <a:moveTo>
                    <a:pt x="3671301" y="26419"/>
                  </a:moveTo>
                  <a:lnTo>
                    <a:pt x="3455950" y="26422"/>
                  </a:lnTo>
                  <a:lnTo>
                    <a:pt x="3421122" y="28463"/>
                  </a:lnTo>
                  <a:lnTo>
                    <a:pt x="3657674" y="28461"/>
                  </a:lnTo>
                  <a:lnTo>
                    <a:pt x="3671301" y="26419"/>
                  </a:lnTo>
                  <a:close/>
                </a:path>
                <a:path w="3711575" h="136525">
                  <a:moveTo>
                    <a:pt x="3682626" y="24363"/>
                  </a:moveTo>
                  <a:lnTo>
                    <a:pt x="3488661" y="24366"/>
                  </a:lnTo>
                  <a:lnTo>
                    <a:pt x="3455987" y="26420"/>
                  </a:lnTo>
                  <a:lnTo>
                    <a:pt x="3671301" y="26419"/>
                  </a:lnTo>
                  <a:lnTo>
                    <a:pt x="3682626" y="24363"/>
                  </a:lnTo>
                  <a:close/>
                </a:path>
                <a:path w="3711575" h="136525">
                  <a:moveTo>
                    <a:pt x="3691741" y="22293"/>
                  </a:moveTo>
                  <a:lnTo>
                    <a:pt x="3519190" y="22297"/>
                  </a:lnTo>
                  <a:lnTo>
                    <a:pt x="3488654" y="24366"/>
                  </a:lnTo>
                  <a:lnTo>
                    <a:pt x="3682626" y="24363"/>
                  </a:lnTo>
                  <a:lnTo>
                    <a:pt x="3683645" y="24178"/>
                  </a:lnTo>
                  <a:lnTo>
                    <a:pt x="3691741" y="22293"/>
                  </a:lnTo>
                  <a:close/>
                </a:path>
                <a:path w="3711575" h="136525">
                  <a:moveTo>
                    <a:pt x="3698665" y="20212"/>
                  </a:moveTo>
                  <a:lnTo>
                    <a:pt x="3547511" y="20217"/>
                  </a:lnTo>
                  <a:lnTo>
                    <a:pt x="3519224" y="22294"/>
                  </a:lnTo>
                  <a:lnTo>
                    <a:pt x="3691741" y="22293"/>
                  </a:lnTo>
                  <a:lnTo>
                    <a:pt x="3693492" y="21885"/>
                  </a:lnTo>
                  <a:lnTo>
                    <a:pt x="3698665" y="20212"/>
                  </a:lnTo>
                  <a:close/>
                </a:path>
                <a:path w="3711575" h="136525">
                  <a:moveTo>
                    <a:pt x="3703626" y="18120"/>
                  </a:moveTo>
                  <a:lnTo>
                    <a:pt x="3573574" y="18126"/>
                  </a:lnTo>
                  <a:lnTo>
                    <a:pt x="3547572" y="20212"/>
                  </a:lnTo>
                  <a:lnTo>
                    <a:pt x="3698665" y="20212"/>
                  </a:lnTo>
                  <a:lnTo>
                    <a:pt x="3701334" y="19348"/>
                  </a:lnTo>
                  <a:lnTo>
                    <a:pt x="3703626" y="18120"/>
                  </a:lnTo>
                  <a:close/>
                </a:path>
                <a:path w="3711575" h="136525">
                  <a:moveTo>
                    <a:pt x="3707548" y="16018"/>
                  </a:moveTo>
                  <a:lnTo>
                    <a:pt x="3597330" y="16027"/>
                  </a:lnTo>
                  <a:lnTo>
                    <a:pt x="3573603" y="18124"/>
                  </a:lnTo>
                  <a:lnTo>
                    <a:pt x="3703626" y="18120"/>
                  </a:lnTo>
                  <a:lnTo>
                    <a:pt x="3707548" y="16018"/>
                  </a:lnTo>
                  <a:close/>
                </a:path>
                <a:path w="3711575" h="136525">
                  <a:moveTo>
                    <a:pt x="3709392" y="13911"/>
                  </a:moveTo>
                  <a:lnTo>
                    <a:pt x="3618736" y="13923"/>
                  </a:lnTo>
                  <a:lnTo>
                    <a:pt x="3597378" y="16022"/>
                  </a:lnTo>
                  <a:lnTo>
                    <a:pt x="3707548" y="16018"/>
                  </a:lnTo>
                  <a:lnTo>
                    <a:pt x="3708337" y="15595"/>
                  </a:lnTo>
                  <a:lnTo>
                    <a:pt x="3709392" y="13911"/>
                  </a:lnTo>
                  <a:close/>
                </a:path>
                <a:path w="3711575" h="136525">
                  <a:moveTo>
                    <a:pt x="3710715" y="11798"/>
                  </a:moveTo>
                  <a:lnTo>
                    <a:pt x="3637727" y="11816"/>
                  </a:lnTo>
                  <a:lnTo>
                    <a:pt x="3618732" y="13923"/>
                  </a:lnTo>
                  <a:lnTo>
                    <a:pt x="3709392" y="13911"/>
                  </a:lnTo>
                  <a:lnTo>
                    <a:pt x="3710715" y="11798"/>
                  </a:lnTo>
                  <a:close/>
                </a:path>
                <a:path w="3711575" h="136525">
                  <a:moveTo>
                    <a:pt x="3708456" y="9683"/>
                  </a:moveTo>
                  <a:lnTo>
                    <a:pt x="3654385" y="9694"/>
                  </a:lnTo>
                  <a:lnTo>
                    <a:pt x="3637771" y="11810"/>
                  </a:lnTo>
                  <a:lnTo>
                    <a:pt x="3710715" y="11798"/>
                  </a:lnTo>
                  <a:lnTo>
                    <a:pt x="3711030" y="11295"/>
                  </a:lnTo>
                  <a:lnTo>
                    <a:pt x="3708456" y="9683"/>
                  </a:lnTo>
                  <a:close/>
                </a:path>
                <a:path w="3711575" h="136525">
                  <a:moveTo>
                    <a:pt x="3705084" y="7573"/>
                  </a:moveTo>
                  <a:lnTo>
                    <a:pt x="3668525" y="7573"/>
                  </a:lnTo>
                  <a:lnTo>
                    <a:pt x="3654378" y="9694"/>
                  </a:lnTo>
                  <a:lnTo>
                    <a:pt x="3708456" y="9683"/>
                  </a:lnTo>
                  <a:lnTo>
                    <a:pt x="3705084" y="7573"/>
                  </a:lnTo>
                  <a:close/>
                </a:path>
                <a:path w="3711575" h="136525">
                  <a:moveTo>
                    <a:pt x="3701739" y="5478"/>
                  </a:moveTo>
                  <a:lnTo>
                    <a:pt x="3680004" y="5478"/>
                  </a:lnTo>
                  <a:lnTo>
                    <a:pt x="3668397" y="7592"/>
                  </a:lnTo>
                  <a:lnTo>
                    <a:pt x="3668525" y="7573"/>
                  </a:lnTo>
                  <a:lnTo>
                    <a:pt x="3705084" y="7573"/>
                  </a:lnTo>
                  <a:lnTo>
                    <a:pt x="3701739" y="5478"/>
                  </a:lnTo>
                  <a:close/>
                </a:path>
                <a:path w="3711575" h="136525">
                  <a:moveTo>
                    <a:pt x="3688386" y="3516"/>
                  </a:moveTo>
                  <a:lnTo>
                    <a:pt x="3679757" y="5523"/>
                  </a:lnTo>
                  <a:lnTo>
                    <a:pt x="3680004" y="5478"/>
                  </a:lnTo>
                  <a:lnTo>
                    <a:pt x="3701739" y="5478"/>
                  </a:lnTo>
                  <a:lnTo>
                    <a:pt x="3698800" y="3638"/>
                  </a:lnTo>
                  <a:lnTo>
                    <a:pt x="3688008" y="3638"/>
                  </a:lnTo>
                  <a:lnTo>
                    <a:pt x="3688386" y="3516"/>
                  </a:lnTo>
                  <a:close/>
                </a:path>
                <a:path w="3711575" h="136525">
                  <a:moveTo>
                    <a:pt x="3688783" y="3423"/>
                  </a:moveTo>
                  <a:lnTo>
                    <a:pt x="3688386" y="3516"/>
                  </a:lnTo>
                  <a:lnTo>
                    <a:pt x="3688008" y="3638"/>
                  </a:lnTo>
                  <a:lnTo>
                    <a:pt x="3688783" y="3423"/>
                  </a:lnTo>
                  <a:close/>
                </a:path>
                <a:path w="3711575" h="136525">
                  <a:moveTo>
                    <a:pt x="3698457" y="3423"/>
                  </a:moveTo>
                  <a:lnTo>
                    <a:pt x="3688783" y="3423"/>
                  </a:lnTo>
                  <a:lnTo>
                    <a:pt x="3688008" y="3638"/>
                  </a:lnTo>
                  <a:lnTo>
                    <a:pt x="3698800" y="3638"/>
                  </a:lnTo>
                  <a:lnTo>
                    <a:pt x="3698457" y="3423"/>
                  </a:lnTo>
                  <a:close/>
                </a:path>
                <a:path w="3711575" h="136525">
                  <a:moveTo>
                    <a:pt x="3693842" y="1750"/>
                  </a:moveTo>
                  <a:lnTo>
                    <a:pt x="3688386" y="3516"/>
                  </a:lnTo>
                  <a:lnTo>
                    <a:pt x="3688783" y="3423"/>
                  </a:lnTo>
                  <a:lnTo>
                    <a:pt x="3698457" y="3423"/>
                  </a:lnTo>
                  <a:lnTo>
                    <a:pt x="3698325" y="3341"/>
                  </a:lnTo>
                  <a:lnTo>
                    <a:pt x="3693533" y="3341"/>
                  </a:lnTo>
                  <a:lnTo>
                    <a:pt x="3694277" y="2153"/>
                  </a:lnTo>
                  <a:lnTo>
                    <a:pt x="3693088" y="2153"/>
                  </a:lnTo>
                  <a:lnTo>
                    <a:pt x="3693842" y="1750"/>
                  </a:lnTo>
                  <a:close/>
                </a:path>
                <a:path w="3711575" h="136525">
                  <a:moveTo>
                    <a:pt x="3694888" y="1189"/>
                  </a:moveTo>
                  <a:lnTo>
                    <a:pt x="3693533" y="3341"/>
                  </a:lnTo>
                  <a:lnTo>
                    <a:pt x="3695455" y="1544"/>
                  </a:lnTo>
                  <a:lnTo>
                    <a:pt x="3694888" y="1189"/>
                  </a:lnTo>
                  <a:close/>
                </a:path>
                <a:path w="3711575" h="136525">
                  <a:moveTo>
                    <a:pt x="3695455" y="1544"/>
                  </a:moveTo>
                  <a:lnTo>
                    <a:pt x="3693533" y="3341"/>
                  </a:lnTo>
                  <a:lnTo>
                    <a:pt x="3698325" y="3341"/>
                  </a:lnTo>
                  <a:lnTo>
                    <a:pt x="3695455" y="1544"/>
                  </a:lnTo>
                  <a:close/>
                </a:path>
                <a:path w="3711575" h="136525">
                  <a:moveTo>
                    <a:pt x="3694654" y="1487"/>
                  </a:moveTo>
                  <a:lnTo>
                    <a:pt x="3693842" y="1750"/>
                  </a:lnTo>
                  <a:lnTo>
                    <a:pt x="3693088" y="2153"/>
                  </a:lnTo>
                  <a:lnTo>
                    <a:pt x="3694654" y="1487"/>
                  </a:lnTo>
                  <a:close/>
                </a:path>
                <a:path w="3711575" h="136525">
                  <a:moveTo>
                    <a:pt x="3694694" y="1487"/>
                  </a:moveTo>
                  <a:lnTo>
                    <a:pt x="3693088" y="2153"/>
                  </a:lnTo>
                  <a:lnTo>
                    <a:pt x="3694277" y="2153"/>
                  </a:lnTo>
                  <a:lnTo>
                    <a:pt x="3694694" y="1487"/>
                  </a:lnTo>
                  <a:close/>
                </a:path>
                <a:path w="3711575" h="136525">
                  <a:moveTo>
                    <a:pt x="3694877" y="1195"/>
                  </a:moveTo>
                  <a:lnTo>
                    <a:pt x="3693842" y="1750"/>
                  </a:lnTo>
                  <a:lnTo>
                    <a:pt x="3694654" y="1487"/>
                  </a:lnTo>
                  <a:lnTo>
                    <a:pt x="3694877" y="1195"/>
                  </a:lnTo>
                  <a:close/>
                </a:path>
                <a:path w="3711575" h="136525">
                  <a:moveTo>
                    <a:pt x="3697108" y="0"/>
                  </a:moveTo>
                  <a:lnTo>
                    <a:pt x="3694898" y="1195"/>
                  </a:lnTo>
                  <a:lnTo>
                    <a:pt x="3695455" y="1544"/>
                  </a:lnTo>
                  <a:lnTo>
                    <a:pt x="369710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3898" y="3644230"/>
              <a:ext cx="264591" cy="2645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98681" y="3721286"/>
              <a:ext cx="708660" cy="76200"/>
            </a:xfrm>
            <a:custGeom>
              <a:avLst/>
              <a:gdLst/>
              <a:ahLst/>
              <a:cxnLst/>
              <a:rect l="l" t="t" r="r" b="b"/>
              <a:pathLst>
                <a:path w="708659" h="76200">
                  <a:moveTo>
                    <a:pt x="689636" y="28514"/>
                  </a:moveTo>
                  <a:lnTo>
                    <a:pt x="644762" y="28514"/>
                  </a:lnTo>
                  <a:lnTo>
                    <a:pt x="644852" y="47564"/>
                  </a:lnTo>
                  <a:lnTo>
                    <a:pt x="632152" y="47624"/>
                  </a:lnTo>
                  <a:lnTo>
                    <a:pt x="632287" y="76198"/>
                  </a:lnTo>
                  <a:lnTo>
                    <a:pt x="708305" y="37738"/>
                  </a:lnTo>
                  <a:lnTo>
                    <a:pt x="689636" y="28514"/>
                  </a:lnTo>
                  <a:close/>
                </a:path>
                <a:path w="708659" h="76200">
                  <a:moveTo>
                    <a:pt x="632061" y="28574"/>
                  </a:moveTo>
                  <a:lnTo>
                    <a:pt x="0" y="31568"/>
                  </a:lnTo>
                  <a:lnTo>
                    <a:pt x="90" y="50618"/>
                  </a:lnTo>
                  <a:lnTo>
                    <a:pt x="632152" y="47624"/>
                  </a:lnTo>
                  <a:lnTo>
                    <a:pt x="632061" y="28574"/>
                  </a:lnTo>
                  <a:close/>
                </a:path>
                <a:path w="708659" h="76200">
                  <a:moveTo>
                    <a:pt x="644762" y="28514"/>
                  </a:moveTo>
                  <a:lnTo>
                    <a:pt x="632061" y="28574"/>
                  </a:lnTo>
                  <a:lnTo>
                    <a:pt x="632152" y="47624"/>
                  </a:lnTo>
                  <a:lnTo>
                    <a:pt x="644852" y="47564"/>
                  </a:lnTo>
                  <a:lnTo>
                    <a:pt x="644762" y="28514"/>
                  </a:lnTo>
                  <a:close/>
                </a:path>
                <a:path w="708659" h="76200">
                  <a:moveTo>
                    <a:pt x="631926" y="0"/>
                  </a:moveTo>
                  <a:lnTo>
                    <a:pt x="632061" y="28574"/>
                  </a:lnTo>
                  <a:lnTo>
                    <a:pt x="689636" y="28514"/>
                  </a:lnTo>
                  <a:lnTo>
                    <a:pt x="631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396615" y="4150710"/>
              <a:ext cx="2346960" cy="708025"/>
            </a:xfrm>
            <a:custGeom>
              <a:avLst/>
              <a:gdLst/>
              <a:ahLst/>
              <a:cxnLst/>
              <a:rect l="l" t="t" r="r" b="b"/>
              <a:pathLst>
                <a:path w="2346960" h="708025">
                  <a:moveTo>
                    <a:pt x="2346351" y="0"/>
                  </a:moveTo>
                  <a:lnTo>
                    <a:pt x="0" y="0"/>
                  </a:lnTo>
                  <a:lnTo>
                    <a:pt x="0" y="707885"/>
                  </a:lnTo>
                  <a:lnTo>
                    <a:pt x="2346351" y="707885"/>
                  </a:lnTo>
                  <a:lnTo>
                    <a:pt x="2346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95998" y="4158996"/>
            <a:ext cx="17487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085" marR="5080" lvl="0" indent="-5410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Test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effectiveness </a:t>
            </a:r>
            <a:r>
              <a:rPr kumimoji="0" sz="2000" b="0" i="0" u="none" strike="noStrike" kern="1200" cap="none" spc="-4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report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33716" y="2708200"/>
            <a:ext cx="4699635" cy="2068830"/>
            <a:chOff x="2933716" y="2708200"/>
            <a:chExt cx="4699635" cy="2068830"/>
          </a:xfrm>
        </p:grpSpPr>
        <p:sp>
          <p:nvSpPr>
            <p:cNvPr id="25" name="object 25"/>
            <p:cNvSpPr/>
            <p:nvPr/>
          </p:nvSpPr>
          <p:spPr>
            <a:xfrm>
              <a:off x="2933716" y="3738427"/>
              <a:ext cx="852169" cy="76200"/>
            </a:xfrm>
            <a:custGeom>
              <a:avLst/>
              <a:gdLst/>
              <a:ahLst/>
              <a:cxnLst/>
              <a:rect l="l" t="t" r="r" b="b"/>
              <a:pathLst>
                <a:path w="8521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4"/>
                  </a:lnTo>
                  <a:lnTo>
                    <a:pt x="76200" y="0"/>
                  </a:lnTo>
                  <a:close/>
                </a:path>
                <a:path w="852170" h="76200">
                  <a:moveTo>
                    <a:pt x="76200" y="28574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4"/>
                  </a:lnTo>
                  <a:lnTo>
                    <a:pt x="76200" y="28574"/>
                  </a:lnTo>
                  <a:close/>
                </a:path>
                <a:path w="852170" h="76200">
                  <a:moveTo>
                    <a:pt x="76200" y="47624"/>
                  </a:moveTo>
                  <a:lnTo>
                    <a:pt x="63500" y="47625"/>
                  </a:lnTo>
                  <a:lnTo>
                    <a:pt x="76200" y="47625"/>
                  </a:lnTo>
                  <a:close/>
                </a:path>
                <a:path w="852170" h="76200">
                  <a:moveTo>
                    <a:pt x="851616" y="28573"/>
                  </a:moveTo>
                  <a:lnTo>
                    <a:pt x="76200" y="28574"/>
                  </a:lnTo>
                  <a:lnTo>
                    <a:pt x="76200" y="47624"/>
                  </a:lnTo>
                  <a:lnTo>
                    <a:pt x="851616" y="47623"/>
                  </a:lnTo>
                  <a:lnTo>
                    <a:pt x="851616" y="28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503085" y="2712962"/>
              <a:ext cx="3125470" cy="377190"/>
            </a:xfrm>
            <a:custGeom>
              <a:avLst/>
              <a:gdLst/>
              <a:ahLst/>
              <a:cxnLst/>
              <a:rect l="l" t="t" r="r" b="b"/>
              <a:pathLst>
                <a:path w="3125470" h="377189">
                  <a:moveTo>
                    <a:pt x="3062273" y="0"/>
                  </a:moveTo>
                  <a:lnTo>
                    <a:pt x="62823" y="0"/>
                  </a:lnTo>
                  <a:lnTo>
                    <a:pt x="38369" y="4936"/>
                  </a:lnTo>
                  <a:lnTo>
                    <a:pt x="18400" y="18400"/>
                  </a:lnTo>
                  <a:lnTo>
                    <a:pt x="4936" y="38369"/>
                  </a:lnTo>
                  <a:lnTo>
                    <a:pt x="0" y="62823"/>
                  </a:lnTo>
                  <a:lnTo>
                    <a:pt x="0" y="314114"/>
                  </a:lnTo>
                  <a:lnTo>
                    <a:pt x="4936" y="338568"/>
                  </a:lnTo>
                  <a:lnTo>
                    <a:pt x="18400" y="358537"/>
                  </a:lnTo>
                  <a:lnTo>
                    <a:pt x="38369" y="372001"/>
                  </a:lnTo>
                  <a:lnTo>
                    <a:pt x="62823" y="376938"/>
                  </a:lnTo>
                  <a:lnTo>
                    <a:pt x="3062273" y="376938"/>
                  </a:lnTo>
                  <a:lnTo>
                    <a:pt x="3086727" y="372001"/>
                  </a:lnTo>
                  <a:lnTo>
                    <a:pt x="3106696" y="358537"/>
                  </a:lnTo>
                  <a:lnTo>
                    <a:pt x="3120159" y="338568"/>
                  </a:lnTo>
                  <a:lnTo>
                    <a:pt x="3125096" y="314114"/>
                  </a:lnTo>
                  <a:lnTo>
                    <a:pt x="3125096" y="62823"/>
                  </a:lnTo>
                  <a:lnTo>
                    <a:pt x="3120159" y="38369"/>
                  </a:lnTo>
                  <a:lnTo>
                    <a:pt x="3106696" y="18400"/>
                  </a:lnTo>
                  <a:lnTo>
                    <a:pt x="3086727" y="4936"/>
                  </a:lnTo>
                  <a:lnTo>
                    <a:pt x="3062273" y="0"/>
                  </a:lnTo>
                  <a:close/>
                </a:path>
              </a:pathLst>
            </a:custGeom>
            <a:solidFill>
              <a:srgbClr val="DAE3F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503085" y="2712962"/>
              <a:ext cx="3125470" cy="377190"/>
            </a:xfrm>
            <a:custGeom>
              <a:avLst/>
              <a:gdLst/>
              <a:ahLst/>
              <a:cxnLst/>
              <a:rect l="l" t="t" r="r" b="b"/>
              <a:pathLst>
                <a:path w="3125470" h="377189">
                  <a:moveTo>
                    <a:pt x="0" y="62823"/>
                  </a:moveTo>
                  <a:lnTo>
                    <a:pt x="4936" y="38369"/>
                  </a:lnTo>
                  <a:lnTo>
                    <a:pt x="18400" y="18400"/>
                  </a:lnTo>
                  <a:lnTo>
                    <a:pt x="38369" y="4937"/>
                  </a:lnTo>
                  <a:lnTo>
                    <a:pt x="62823" y="0"/>
                  </a:lnTo>
                  <a:lnTo>
                    <a:pt x="3062274" y="0"/>
                  </a:lnTo>
                  <a:lnTo>
                    <a:pt x="3086727" y="4937"/>
                  </a:lnTo>
                  <a:lnTo>
                    <a:pt x="3106696" y="18400"/>
                  </a:lnTo>
                  <a:lnTo>
                    <a:pt x="3120160" y="38369"/>
                  </a:lnTo>
                  <a:lnTo>
                    <a:pt x="3125097" y="62823"/>
                  </a:lnTo>
                  <a:lnTo>
                    <a:pt x="3125097" y="314115"/>
                  </a:lnTo>
                  <a:lnTo>
                    <a:pt x="3120160" y="338569"/>
                  </a:lnTo>
                  <a:lnTo>
                    <a:pt x="3106696" y="358538"/>
                  </a:lnTo>
                  <a:lnTo>
                    <a:pt x="3086727" y="372002"/>
                  </a:lnTo>
                  <a:lnTo>
                    <a:pt x="3062274" y="376939"/>
                  </a:lnTo>
                  <a:lnTo>
                    <a:pt x="62823" y="376939"/>
                  </a:lnTo>
                  <a:lnTo>
                    <a:pt x="38369" y="372002"/>
                  </a:lnTo>
                  <a:lnTo>
                    <a:pt x="18400" y="358538"/>
                  </a:lnTo>
                  <a:lnTo>
                    <a:pt x="4936" y="338569"/>
                  </a:lnTo>
                  <a:lnTo>
                    <a:pt x="0" y="314115"/>
                  </a:lnTo>
                  <a:lnTo>
                    <a:pt x="0" y="62823"/>
                  </a:lnTo>
                  <a:close/>
                </a:path>
              </a:pathLst>
            </a:custGeom>
            <a:ln w="9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917371" y="4128190"/>
              <a:ext cx="2493010" cy="643890"/>
            </a:xfrm>
            <a:custGeom>
              <a:avLst/>
              <a:gdLst/>
              <a:ahLst/>
              <a:cxnLst/>
              <a:rect l="l" t="t" r="r" b="b"/>
              <a:pathLst>
                <a:path w="2493009" h="643889">
                  <a:moveTo>
                    <a:pt x="2385580" y="0"/>
                  </a:moveTo>
                  <a:lnTo>
                    <a:pt x="107271" y="0"/>
                  </a:lnTo>
                  <a:lnTo>
                    <a:pt x="65516" y="8430"/>
                  </a:lnTo>
                  <a:lnTo>
                    <a:pt x="31419" y="31419"/>
                  </a:lnTo>
                  <a:lnTo>
                    <a:pt x="8430" y="65516"/>
                  </a:lnTo>
                  <a:lnTo>
                    <a:pt x="0" y="107271"/>
                  </a:lnTo>
                  <a:lnTo>
                    <a:pt x="0" y="536343"/>
                  </a:lnTo>
                  <a:lnTo>
                    <a:pt x="8430" y="578098"/>
                  </a:lnTo>
                  <a:lnTo>
                    <a:pt x="31419" y="612196"/>
                  </a:lnTo>
                  <a:lnTo>
                    <a:pt x="65516" y="635185"/>
                  </a:lnTo>
                  <a:lnTo>
                    <a:pt x="107271" y="643615"/>
                  </a:lnTo>
                  <a:lnTo>
                    <a:pt x="2385580" y="643615"/>
                  </a:lnTo>
                  <a:lnTo>
                    <a:pt x="2427335" y="635185"/>
                  </a:lnTo>
                  <a:lnTo>
                    <a:pt x="2461432" y="612196"/>
                  </a:lnTo>
                  <a:lnTo>
                    <a:pt x="2484421" y="578098"/>
                  </a:lnTo>
                  <a:lnTo>
                    <a:pt x="2492851" y="536343"/>
                  </a:lnTo>
                  <a:lnTo>
                    <a:pt x="2492851" y="107271"/>
                  </a:lnTo>
                  <a:lnTo>
                    <a:pt x="2484421" y="65516"/>
                  </a:lnTo>
                  <a:lnTo>
                    <a:pt x="2461432" y="31419"/>
                  </a:lnTo>
                  <a:lnTo>
                    <a:pt x="2427335" y="8430"/>
                  </a:lnTo>
                  <a:lnTo>
                    <a:pt x="2385580" y="0"/>
                  </a:lnTo>
                  <a:close/>
                </a:path>
              </a:pathLst>
            </a:custGeom>
            <a:solidFill>
              <a:srgbClr val="DAE3F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917371" y="4128190"/>
              <a:ext cx="2493010" cy="643890"/>
            </a:xfrm>
            <a:custGeom>
              <a:avLst/>
              <a:gdLst/>
              <a:ahLst/>
              <a:cxnLst/>
              <a:rect l="l" t="t" r="r" b="b"/>
              <a:pathLst>
                <a:path w="2493009" h="643889">
                  <a:moveTo>
                    <a:pt x="0" y="107271"/>
                  </a:moveTo>
                  <a:lnTo>
                    <a:pt x="8429" y="65516"/>
                  </a:lnTo>
                  <a:lnTo>
                    <a:pt x="31418" y="31419"/>
                  </a:lnTo>
                  <a:lnTo>
                    <a:pt x="65516" y="8429"/>
                  </a:lnTo>
                  <a:lnTo>
                    <a:pt x="107271" y="0"/>
                  </a:lnTo>
                  <a:lnTo>
                    <a:pt x="2385580" y="0"/>
                  </a:lnTo>
                  <a:lnTo>
                    <a:pt x="2427334" y="8429"/>
                  </a:lnTo>
                  <a:lnTo>
                    <a:pt x="2461432" y="31419"/>
                  </a:lnTo>
                  <a:lnTo>
                    <a:pt x="2484421" y="65516"/>
                  </a:lnTo>
                  <a:lnTo>
                    <a:pt x="2492851" y="107271"/>
                  </a:lnTo>
                  <a:lnTo>
                    <a:pt x="2492851" y="536343"/>
                  </a:lnTo>
                  <a:lnTo>
                    <a:pt x="2484421" y="578098"/>
                  </a:lnTo>
                  <a:lnTo>
                    <a:pt x="2461432" y="612195"/>
                  </a:lnTo>
                  <a:lnTo>
                    <a:pt x="2427334" y="635185"/>
                  </a:lnTo>
                  <a:lnTo>
                    <a:pt x="2385580" y="643615"/>
                  </a:lnTo>
                  <a:lnTo>
                    <a:pt x="107271" y="643615"/>
                  </a:lnTo>
                  <a:lnTo>
                    <a:pt x="65516" y="635185"/>
                  </a:lnTo>
                  <a:lnTo>
                    <a:pt x="31418" y="612195"/>
                  </a:lnTo>
                  <a:lnTo>
                    <a:pt x="8429" y="578098"/>
                  </a:lnTo>
                  <a:lnTo>
                    <a:pt x="0" y="536343"/>
                  </a:lnTo>
                  <a:lnTo>
                    <a:pt x="0" y="107271"/>
                  </a:lnTo>
                  <a:close/>
                </a:path>
              </a:pathLst>
            </a:custGeom>
            <a:ln w="95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80307" y="2775203"/>
            <a:ext cx="1379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lvl="0" indent="-1022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Code</a:t>
            </a:r>
            <a:r>
              <a:rPr kumimoji="0" sz="2000" b="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coverage </a:t>
            </a:r>
            <a:r>
              <a:rPr kumimoji="0" sz="2000" b="0" i="1" u="none" strike="noStrike" kern="1200" cap="none" spc="-4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1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#</a:t>
            </a:r>
            <a:r>
              <a:rPr kumimoji="0" sz="20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000" b="0" i="1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1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crashes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28621" y="4082796"/>
            <a:ext cx="28581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 marR="320040" lvl="0" indent="74676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Action(s)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(screen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tap,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key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press,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..)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52656" y="2650405"/>
            <a:ext cx="2793365" cy="809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Capturing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screen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21285" lvl="0" indent="0" algn="ctr" defTabSz="914400" rtl="0" eaLnBrk="1" fontAlgn="auto" latinLnBrk="0" hangingPunct="1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899" y="5932423"/>
            <a:ext cx="279400" cy="2794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098099" y="5919723"/>
            <a:ext cx="20593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Little</a:t>
            </a:r>
            <a:r>
              <a:rPr kumimoji="0" sz="22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human</a:t>
            </a:r>
            <a:r>
              <a:rPr kumimoji="0" sz="22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effort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7256" y="5932423"/>
            <a:ext cx="279400" cy="27940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887456" y="5919723"/>
            <a:ext cx="3432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Scalable</a:t>
            </a:r>
            <a:r>
              <a:rPr kumimoji="0" sz="22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22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numerous</a:t>
            </a:r>
            <a:r>
              <a:rPr kumimoji="0" sz="22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devices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33595" y="5932423"/>
            <a:ext cx="279400" cy="279400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8923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Automated</a:t>
            </a:r>
            <a:r>
              <a:rPr spc="220" dirty="0"/>
              <a:t> </a:t>
            </a:r>
            <a:r>
              <a:rPr spc="20" dirty="0"/>
              <a:t>UI</a:t>
            </a:r>
            <a:r>
              <a:rPr spc="215" dirty="0"/>
              <a:t> </a:t>
            </a:r>
            <a:r>
              <a:rPr spc="-135" dirty="0"/>
              <a:t>Testing</a:t>
            </a:r>
            <a:r>
              <a:rPr spc="215" dirty="0"/>
              <a:t> </a:t>
            </a:r>
            <a:r>
              <a:rPr spc="-40" dirty="0"/>
              <a:t>For</a:t>
            </a:r>
            <a:r>
              <a:rPr spc="215" dirty="0"/>
              <a:t> </a:t>
            </a:r>
            <a:r>
              <a:rPr spc="-55" dirty="0"/>
              <a:t>Android</a:t>
            </a:r>
            <a:r>
              <a:rPr spc="225" dirty="0"/>
              <a:t> </a:t>
            </a:r>
            <a:r>
              <a:rPr spc="-15" dirty="0"/>
              <a:t>Apps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2346"/>
            <a:ext cx="11305032" cy="9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buClr>
                <a:srgbClr val="1F1F1F"/>
              </a:buClr>
              <a:buSzPts val="1400"/>
            </a:pPr>
            <a:r>
              <a:rPr lang="en" sz="2400" dirty="0">
                <a:solidFill>
                  <a:srgbClr val="1F1F1F"/>
                </a:solidFill>
              </a:rPr>
              <a:t>Monkey, a randomized UI input generator, is one of the earliest tools for testing apps</a:t>
            </a:r>
            <a:endParaRPr sz="3600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328" y="3693341"/>
            <a:ext cx="3466067" cy="171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770" y="2179252"/>
            <a:ext cx="593367" cy="59336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15600" y="2364631"/>
            <a:ext cx="757016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4233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However, Monkey is simple and can get stuck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4864F9-6580-774D-AFB8-16C3A7D156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3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Frequently used Android testing tool -- Monkey</a:t>
            </a:r>
          </a:p>
        </p:txBody>
      </p:sp>
      <p:pic>
        <p:nvPicPr>
          <p:cNvPr id="4" name="Online Media 3" descr="Untitled">
            <a:hlinkClick r:id="" action="ppaction://media"/>
            <a:extLst>
              <a:ext uri="{FF2B5EF4-FFF2-40B4-BE49-F238E27FC236}">
                <a16:creationId xmlns:a16="http://schemas.microsoft.com/office/drawing/2014/main" id="{3127B6BC-4ECC-5F4D-ADF7-523378C4EE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307300" y="3006110"/>
            <a:ext cx="4974336" cy="3730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F7A6-4ED8-4041-BC6D-6712AA6C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6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93C0-96A4-6742-A12E-E45C0CC20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09" y="4319549"/>
            <a:ext cx="11360800" cy="2263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Questions:</a:t>
            </a:r>
          </a:p>
          <a:p>
            <a:r>
              <a:rPr lang="en-US" dirty="0"/>
              <a:t>What are some challenges that you can think of that developers face when testing industrial mobile apps?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helpful or unhelpful are the aforementioned two types of techniques to the challenges you identified?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F9C7B-7A70-0C43-B2B7-E65158CED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C748BDD7-9D44-A541-9500-51DE24ACBF67}"/>
              </a:ext>
            </a:extLst>
          </p:cNvPr>
          <p:cNvSpPr txBox="1"/>
          <p:nvPr/>
        </p:nvSpPr>
        <p:spPr>
          <a:xfrm>
            <a:off x="415600" y="1024383"/>
            <a:ext cx="11471600" cy="2068472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Two popular types of techniques developed are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Record and replay techniques and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Automated-input-generation techniques.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R&amp;R techniques allow for the recording of touchscreen and system events to support testing tasks, such as crowd-sourced testing and regression testing. AIG tools generate touch or system-based inputs to maximize certain test criterion, such as code coverage, or discovering crashes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630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91054">
              <a:lnSpc>
                <a:spcPct val="100000"/>
              </a:lnSpc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Challenges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from 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applicability :</a:t>
            </a:r>
          </a:p>
          <a:p>
            <a:pPr marL="1225520" indent="-497405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Requiring app’s source code 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1225520" indent="-497405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</a:t>
            </a:r>
            <a:r>
              <a:rPr lang="en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ompatibility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of testing tool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(e.g., OS specific)</a:t>
            </a:r>
            <a:endParaRPr lang="en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620168" indent="-501638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Challenges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from scalability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</a:t>
            </a:r>
          </a:p>
          <a:p>
            <a:pPr marL="1225520" indent="-497405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Scalability on testing apps with large codebases</a:t>
            </a:r>
          </a:p>
          <a:p>
            <a:pPr marL="1225520" indent="-497405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Industrial-strength Android app can cause 64K reference limit exception during instrumentation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Challenges on Testing Industrial Mobile Apps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5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CD9A-310C-E2E6-EA48-42464A0E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11000" cy="1231106"/>
          </a:xfrm>
        </p:spPr>
        <p:txBody>
          <a:bodyPr/>
          <a:lstStyle/>
          <a:p>
            <a:r>
              <a:rPr lang="en-US" sz="4000" dirty="0"/>
              <a:t>In-class exercise: Optional take-home final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4B6BE-1239-F87E-7F51-ED63F10E8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06415"/>
            <a:ext cx="11734800" cy="6632585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I answer only some questions and not all questions on the take-home final? (E.g., answering Question 1 but not Question 2)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I answer only some parts of a question and not all parts of a question? (E.g., answering Question 1A but not Question 1B)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When is the the take-home final due?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Will late submissions for the take-home final be graded?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Can we work as a group for the take-home final?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Should I turn in my answers to all questions even if I am unsure of my answers for some questions?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What should I do if I discussed with a friend or searched online for some parts of my take-home final?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How would the take-home final affect your total grade if the in-class final is also worth 100 points?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ALL questions on the take-home final and get ALL questions </a:t>
            </a:r>
            <a:r>
              <a:rPr lang="en-US" sz="1600" b="1" dirty="0"/>
              <a:t>correct</a:t>
            </a:r>
            <a:r>
              <a:rPr lang="en-US" sz="1600" dirty="0"/>
              <a:t>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ALL questions on the take-home final and get ALL questions </a:t>
            </a:r>
            <a:r>
              <a:rPr lang="en-US" sz="1600" b="1" dirty="0"/>
              <a:t>incorrect</a:t>
            </a:r>
            <a:r>
              <a:rPr lang="en-US" sz="1600" dirty="0"/>
              <a:t>? 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You do not do any questions on the take-home final?</a:t>
            </a:r>
          </a:p>
          <a:p>
            <a:pPr lvl="1"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3AB39-FCB0-F1B9-2557-50A3535B9222}"/>
              </a:ext>
            </a:extLst>
          </p:cNvPr>
          <p:cNvSpPr txBox="1"/>
          <p:nvPr/>
        </p:nvSpPr>
        <p:spPr>
          <a:xfrm>
            <a:off x="7315200" y="99060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Yes.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4FF8F-4B23-6230-C80F-F7E017574BCD}"/>
              </a:ext>
            </a:extLst>
          </p:cNvPr>
          <p:cNvSpPr txBox="1"/>
          <p:nvPr/>
        </p:nvSpPr>
        <p:spPr>
          <a:xfrm>
            <a:off x="6906273" y="1726852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No.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00875-6619-A9F6-5793-231EFB6B5052}"/>
              </a:ext>
            </a:extLst>
          </p:cNvPr>
          <p:cNvSpPr txBox="1"/>
          <p:nvPr/>
        </p:nvSpPr>
        <p:spPr>
          <a:xfrm>
            <a:off x="5791200" y="2205335"/>
            <a:ext cx="630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BEFORE 11:59pm on December 1st, 2023.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65E33-27DD-7146-AE80-66258B43E496}"/>
              </a:ext>
            </a:extLst>
          </p:cNvPr>
          <p:cNvSpPr txBox="1"/>
          <p:nvPr/>
        </p:nvSpPr>
        <p:spPr>
          <a:xfrm>
            <a:off x="8387806" y="26625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No.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BF754-7AEF-9A6D-18BB-8F1CD1DCAAF2}"/>
              </a:ext>
            </a:extLst>
          </p:cNvPr>
          <p:cNvSpPr txBox="1"/>
          <p:nvPr/>
        </p:nvSpPr>
        <p:spPr>
          <a:xfrm>
            <a:off x="7315200" y="3011269"/>
            <a:ext cx="442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No, you may help each other but do NOT copy answers!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95F89-6562-FFAB-FCBF-1CA933910527}"/>
              </a:ext>
            </a:extLst>
          </p:cNvPr>
          <p:cNvSpPr txBox="1"/>
          <p:nvPr/>
        </p:nvSpPr>
        <p:spPr>
          <a:xfrm>
            <a:off x="3142695" y="3867835"/>
            <a:ext cx="729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No, turn in only the answers that you are comfortable with!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796C3-3A14-C7B5-E701-AC05B7F73D2A}"/>
              </a:ext>
            </a:extLst>
          </p:cNvPr>
          <p:cNvSpPr txBox="1"/>
          <p:nvPr/>
        </p:nvSpPr>
        <p:spPr>
          <a:xfrm>
            <a:off x="3505200" y="4714845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Include for each question, who you discussed with and what you discussed.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E7F13-3024-2C36-10AE-31787780882C}"/>
              </a:ext>
            </a:extLst>
          </p:cNvPr>
          <p:cNvSpPr txBox="1"/>
          <p:nvPr/>
        </p:nvSpPr>
        <p:spPr>
          <a:xfrm>
            <a:off x="7530732" y="5867400"/>
            <a:ext cx="519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15% of total is obtained; in-class worth 15%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79AA6-43CB-80D2-224D-AC3D38153134}"/>
              </a:ext>
            </a:extLst>
          </p:cNvPr>
          <p:cNvSpPr txBox="1"/>
          <p:nvPr/>
        </p:nvSpPr>
        <p:spPr>
          <a:xfrm>
            <a:off x="7606932" y="6172200"/>
            <a:ext cx="519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0% of total is obtained; in-class worth 15%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6AA4B-5929-7C11-F8C8-8257AC8BFD64}"/>
              </a:ext>
            </a:extLst>
          </p:cNvPr>
          <p:cNvSpPr txBox="1"/>
          <p:nvPr/>
        </p:nvSpPr>
        <p:spPr>
          <a:xfrm>
            <a:off x="5943600" y="6519446"/>
            <a:ext cx="519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0% of total is obtained; in-class worth 30%</a:t>
            </a:r>
          </a:p>
        </p:txBody>
      </p:sp>
    </p:spTree>
    <p:extLst>
      <p:ext uri="{BB962C8B-B14F-4D97-AF65-F5344CB8AC3E}">
        <p14:creationId xmlns:p14="http://schemas.microsoft.com/office/powerpoint/2010/main" val="902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Real Real-World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App - WeChat 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38800" y="1644967"/>
            <a:ext cx="11537600" cy="476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WeChat = WhatsApp + Facebook + Instagram + PayPal + Uber …</a:t>
            </a:r>
          </a:p>
          <a:p>
            <a:pPr marL="685783" indent="-380990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1+ billion monthly active users</a:t>
            </a:r>
          </a:p>
          <a:p>
            <a:pPr marL="685783" indent="-380990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Daily number: dozens of billion messages sent, hundreds of million 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photo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 uploaded, hundreds of million payment transactions executed</a:t>
            </a:r>
          </a:p>
          <a:p>
            <a:pPr marL="685783" indent="-380990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WeChat backend: 2K+ microservices running on 40k+ servers	</a:t>
            </a:r>
          </a:p>
          <a:p>
            <a:pPr marL="1229752" lvl="2" indent="-416972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■"/>
            </a:pP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10M QPS during Chinese New Year Eve</a:t>
            </a:r>
          </a:p>
          <a:p>
            <a:pPr marL="685783" indent="-380990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Large codebase on WeChat Android 		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2"/>
              </a:buClr>
              <a:buNone/>
            </a:pPr>
            <a:endParaRPr dirty="0">
              <a:solidFill>
                <a:schemeClr val="dk2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984" y="4755751"/>
            <a:ext cx="4677600" cy="15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5020" y="593367"/>
            <a:ext cx="1051600" cy="1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165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11360800" cy="4902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Goal: investigate how testing tools address challenges of testing industrial apps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Android test generation tools</a:t>
            </a:r>
          </a:p>
          <a:p>
            <a:pPr marL="0" indent="0">
              <a:buNone/>
            </a:pPr>
            <a:endParaRPr lang="en-US" sz="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results from applying Monkey to WeChat</a:t>
            </a:r>
          </a:p>
          <a:p>
            <a:endParaRPr lang="en-US" sz="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techniques to address Monkey’s limitations</a:t>
            </a:r>
          </a:p>
          <a:p>
            <a:endParaRPr lang="en-US" sz="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optimizations to techniques</a:t>
            </a:r>
          </a:p>
          <a:p>
            <a:endParaRPr lang="en-US" sz="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results from 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categorization and coverage analysis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not-covered activities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Android record-and-replay tools</a:t>
            </a:r>
          </a:p>
          <a:p>
            <a:endParaRPr lang="en-US" sz="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>qualitative study of tools</a:t>
            </a:r>
          </a:p>
          <a:p>
            <a:endParaRPr lang="en-US" sz="600" dirty="0"/>
          </a:p>
          <a:p>
            <a:r>
              <a:rPr lang="en-US" dirty="0"/>
              <a:t>quantitative study of tools for industrial apps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1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applying Monkey to WeChat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0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Monkey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Experimental setup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Experiment Setup</a:t>
            </a:r>
          </a:p>
          <a:p>
            <a:pPr marL="1221287" indent="-391574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Arial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Set Monkey to fire random events every 500 milliseconds</a:t>
            </a:r>
          </a:p>
          <a:p>
            <a:pPr marL="1221287" lvl="1" indent="-391574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Run Monkey on WeChat 5 times independently</a:t>
            </a:r>
          </a:p>
          <a:p>
            <a:pPr marL="1221287" lvl="1" indent="-391574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Run Monkey for 18 hours each time (2 hours without login)</a:t>
            </a:r>
          </a:p>
          <a:p>
            <a:pPr marL="685783" indent="-38099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Evaluation Metric</a:t>
            </a:r>
          </a:p>
          <a:p>
            <a:pPr marL="1221287" lvl="1" indent="-391574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2000"/>
            </a:pPr>
            <a:r>
              <a:rPr lang="en" sz="28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Line coverage</a:t>
            </a:r>
          </a:p>
          <a:p>
            <a:pPr marL="1221287" lvl="1" indent="-391574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2000"/>
            </a:pPr>
            <a:r>
              <a:rPr lang="en" sz="28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Activity coverage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5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Monkey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Coverage result findings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415601" y="1703725"/>
            <a:ext cx="4020261" cy="2178652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Finding 1: 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Monkey has low line coverage (</a:t>
            </a: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19.5%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) and low activity coverage (</a:t>
            </a: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10.3%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83526" y="3882376"/>
            <a:ext cx="3584892" cy="23352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Finding 2: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Monkey allocates a lopsided distribution of exploration time on each activity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5862" y="2091984"/>
            <a:ext cx="7553361" cy="41256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6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Monkey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Exploration time challenges 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15600" y="1456183"/>
            <a:ext cx="10263600" cy="1732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609585" marR="0" lvl="0" indent="-4402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Widget obliviousness: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It is difficult to generate events at the small-sized GUI element</a:t>
            </a:r>
          </a:p>
          <a:p>
            <a:pPr marL="626518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State obliviousness: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Monkey explores the same two activities repeatedly without contributing to new code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1608501" y="3361849"/>
            <a:ext cx="8925199" cy="3451896"/>
            <a:chOff x="1206375" y="2412527"/>
            <a:chExt cx="6693899" cy="2588922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73774" y="2465549"/>
              <a:ext cx="1959553" cy="253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0724" y="2412527"/>
              <a:ext cx="1959550" cy="25358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" name="Shape 108"/>
            <p:cNvCxnSpPr/>
            <p:nvPr/>
          </p:nvCxnSpPr>
          <p:spPr>
            <a:xfrm rot="10800000" flipH="1">
              <a:off x="3620795" y="3398049"/>
              <a:ext cx="2397233" cy="9906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09" name="Shape 109"/>
            <p:cNvSpPr txBox="1"/>
            <p:nvPr/>
          </p:nvSpPr>
          <p:spPr>
            <a:xfrm>
              <a:off x="4692475" y="3443997"/>
              <a:ext cx="1785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  <a:sym typeface="Arial"/>
                </a:rPr>
                <a:t>To another activity</a:t>
              </a:r>
            </a:p>
          </p:txBody>
        </p:sp>
        <p:cxnSp>
          <p:nvCxnSpPr>
            <p:cNvPr id="110" name="Shape 110"/>
            <p:cNvCxnSpPr/>
            <p:nvPr/>
          </p:nvCxnSpPr>
          <p:spPr>
            <a:xfrm rot="10800000">
              <a:off x="1206375" y="2571750"/>
              <a:ext cx="1847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11" name="Shape 111"/>
            <p:cNvSpPr txBox="1"/>
            <p:nvPr/>
          </p:nvSpPr>
          <p:spPr>
            <a:xfrm>
              <a:off x="1206375" y="2571750"/>
              <a:ext cx="21387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  <a:sym typeface="Arial"/>
                </a:rPr>
                <a:t>Back to other activities.</a:t>
              </a: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3367100" y="4339250"/>
              <a:ext cx="11280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  <a:sym typeface="Arial"/>
                </a:rPr>
                <a:t>SelectContactUI</a:t>
              </a: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6118825" y="4339250"/>
              <a:ext cx="11280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  <a:sym typeface="Arial"/>
                </a:rPr>
                <a:t>ContactLabelUI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54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F7A6-4ED8-4041-BC6D-6712AA6C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93C0-96A4-6742-A12E-E45C0CC20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828289"/>
            <a:ext cx="11360800" cy="2263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Questions:</a:t>
            </a:r>
          </a:p>
          <a:p>
            <a:r>
              <a:rPr lang="en-US" dirty="0"/>
              <a:t>How would you improve a random test-input-generation tool like Monkey to address the limitations above?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Knowing what you know about generating inputs for testing, besides randomly generating inputs, how would design a new test generation tool?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F9C7B-7A70-0C43-B2B7-E65158CED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C748BDD7-9D44-A541-9500-51DE24ACBF67}"/>
              </a:ext>
            </a:extLst>
          </p:cNvPr>
          <p:cNvSpPr txBox="1"/>
          <p:nvPr/>
        </p:nvSpPr>
        <p:spPr>
          <a:xfrm>
            <a:off x="415600" y="1456183"/>
            <a:ext cx="10263600" cy="2068472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1693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None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Limitations:</a:t>
            </a:r>
          </a:p>
          <a:p>
            <a:pPr marL="609585" marR="0" lvl="0" indent="-44025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Widget obliviousness: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It is difficult to generate events at the small-sized GUI element</a:t>
            </a:r>
          </a:p>
          <a:p>
            <a:pPr marL="626518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  <a:tabLst/>
              <a:defRPr/>
            </a:pP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State obliviousness: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Monkey explores the same two activities repeatedly without contributing to new code coverage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994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to address Monkey’s limitations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4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New Approach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3481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2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Design goals</a:t>
            </a:r>
          </a:p>
          <a:p>
            <a:pPr marL="1221287" indent="-476239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Arial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Have direct access to UI elements on activity under test</a:t>
            </a:r>
          </a:p>
          <a:p>
            <a:pPr marL="1221287" indent="-476239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Arial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Allocate more exploration time towards new GUI states</a:t>
            </a:r>
          </a:p>
          <a:p>
            <a:pPr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Techniques</a:t>
            </a:r>
          </a:p>
          <a:p>
            <a:pPr marL="1221287" lvl="1" indent="-442373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Use </a:t>
            </a:r>
            <a:r>
              <a:rPr lang="en" sz="28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UIAutomator</a:t>
            </a: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framework to gain UI layout tree </a:t>
            </a:r>
          </a:p>
          <a:p>
            <a:pPr marL="1221287" lvl="1" indent="-442373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Abstract GUI states to guide firing of state-changing events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7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New Approach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Coverage result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85953" y="2858866"/>
            <a:ext cx="3472702" cy="196061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New approach covers an additional </a:t>
            </a: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11.1% p.p. 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more lines and </a:t>
            </a:r>
            <a:r>
              <a:rPr kumimoji="0" lang="en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18.4% p.p.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more activities than Monkey does!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2131" y="2027400"/>
            <a:ext cx="7883932" cy="428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1400088" y="2582649"/>
            <a:ext cx="458786" cy="745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458380" y="3328173"/>
            <a:ext cx="400496" cy="292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0897881" y="2858530"/>
            <a:ext cx="458786" cy="8485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588485" y="3707114"/>
            <a:ext cx="768182" cy="88013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F54A-8002-3764-3154-855F1A11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D2887-F2E5-513F-D074-17C5C0F0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439644"/>
            <a:ext cx="10396217" cy="4770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Quiz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for Assignment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https://cs.gmu.edu/~winglam/classes/637/assigns/assign06.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Assignment 6 is due tonight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11:59PM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over </a:t>
            </a:r>
            <a:r>
              <a:rPr lang="en-US" sz="24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take-home final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https://cs.gmu.edu/~winglam/classes/637/final/take-home-final.html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you are concerned about your grades, I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encourage you to spend time on the optional take-home final</a:t>
            </a:r>
            <a:endParaRPr lang="en-US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Wrap up lecture on Chapter 9.1.2 Mutation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15min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 </a:t>
            </a:r>
            <a:r>
              <a:rPr lang="en-US" sz="2400" dirty="0" err="1"/>
              <a:t>CodeDefenders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https://code-defenders.org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back quiz retakes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class next week -- Enjoy your Fall 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23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5433" y="975167"/>
            <a:ext cx="4474576" cy="262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Human Intervention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415600" y="1451233"/>
            <a:ext cx="11360800" cy="5132447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74121">
              <a:lnSpc>
                <a:spcPct val="100000"/>
              </a:lnSpc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Provide client-to-client interaction</a:t>
            </a:r>
          </a:p>
          <a:p>
            <a:pPr marL="1219170" lvl="1" indent="-440256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Line coverage increases 1.9% p.p.</a:t>
            </a:r>
          </a:p>
          <a:p>
            <a:pPr marL="1219170" lvl="1" indent="-440256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Activity coverage increases 0.6% p.p. </a:t>
            </a:r>
          </a:p>
          <a:p>
            <a:pPr marL="609585" indent="-474121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Provide additional app events</a:t>
            </a:r>
          </a:p>
          <a:p>
            <a:pPr marL="1219170" lvl="1" indent="-440256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Line coverage increases 0.8% p.p.</a:t>
            </a:r>
          </a:p>
          <a:p>
            <a:pPr marL="1219170" lvl="1" indent="-440256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Activity coverage increases 0.8% p.p.</a:t>
            </a:r>
          </a:p>
          <a:p>
            <a:pPr marL="609585" indent="-474121">
              <a:lnSpc>
                <a:spcPct val="100000"/>
              </a:lnSpc>
              <a:spcBef>
                <a:spcPts val="2133"/>
              </a:spcBef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Human intervention doesn’t help much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6601" y="3698562"/>
            <a:ext cx="3930292" cy="2443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Optimizations to our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340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Optimization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Repetition-Avoidance Technique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849200" cy="460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Previous approach explores newly generated states for a long time without coverage increment</a:t>
            </a:r>
            <a:endParaRPr lang="en-US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endParaRPr lang="en-US" sz="2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Optimization: allow developers to specify what buttons should not</a:t>
            </a:r>
            <a:b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</a:b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be clicked at a given GUI state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673" y="1536633"/>
            <a:ext cx="2928533" cy="48773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Optimization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Firing-Speedup Technique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101466" y="1610821"/>
            <a:ext cx="5865223" cy="460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Reduce the runtime cost of picking GUI widgets and firing events</a:t>
            </a:r>
            <a:endParaRPr lang="en-US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endParaRPr lang="en-US" sz="12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Optimization: Fire events onto widgets via Android Debug Bridge instead of the UI </a:t>
            </a:r>
            <a:r>
              <a:rPr lang="en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Automator</a:t>
            </a:r>
            <a:endParaRPr lang="en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3613" y="2066661"/>
            <a:ext cx="6488387" cy="41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15600" y="233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Coverage Result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15600" y="5521435"/>
            <a:ext cx="12140757" cy="1245124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None/>
            </a:pP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Line coverage increases </a:t>
            </a:r>
            <a:r>
              <a:rPr lang="en" sz="24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6.0% </a:t>
            </a: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percentage points 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None/>
            </a:pP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Activity coverage increases </a:t>
            </a:r>
            <a:r>
              <a:rPr lang="en" sz="24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6.0%</a:t>
            </a: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percentage points 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None/>
            </a:pPr>
            <a:r>
              <a:rPr lang="en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Optimized approach </a:t>
            </a:r>
            <a:r>
              <a:rPr lang="en" sz="2400" dirty="0"/>
              <a:t>needs 2 </a:t>
            </a:r>
            <a:r>
              <a:rPr lang="en-US" sz="2400" dirty="0"/>
              <a:t>vs. 12 </a:t>
            </a:r>
            <a:r>
              <a:rPr lang="en" sz="2400" dirty="0"/>
              <a:t>hours </a:t>
            </a:r>
            <a:r>
              <a:rPr lang="en-US" sz="2400" dirty="0"/>
              <a:t> of original approach </a:t>
            </a:r>
            <a:r>
              <a:rPr lang="en" sz="2400" dirty="0"/>
              <a:t>to achieve </a:t>
            </a:r>
            <a:r>
              <a:rPr lang="en-US" sz="2400" dirty="0"/>
              <a:t>same </a:t>
            </a:r>
            <a:r>
              <a:rPr lang="en" sz="2400" dirty="0"/>
              <a:t>coverage</a:t>
            </a:r>
            <a:r>
              <a:rPr lang="en-US" sz="2400" dirty="0"/>
              <a:t>!</a:t>
            </a:r>
            <a:endParaRPr lang="en" sz="20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339" y="786947"/>
            <a:ext cx="8251455" cy="47344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7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09585" indent="-474121">
              <a:lnSpc>
                <a:spcPct val="115000"/>
              </a:lnSpc>
              <a:spcBef>
                <a:spcPts val="1333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" dirty="0" err="1">
                <a:latin typeface="Calibri" charset="0"/>
                <a:ea typeface="Calibri" charset="0"/>
                <a:cs typeface="Calibri" charset="0"/>
              </a:rPr>
              <a:t>ategorization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 and coverage analysis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of 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" dirty="0">
                <a:latin typeface="Calibri" charset="0"/>
                <a:ea typeface="Calibri" charset="0"/>
                <a:cs typeface="Calibri" charset="0"/>
              </a:rPr>
              <a:t>not-covered activities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6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49339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Root Causes of Not-covered Activities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l="490" t="3309" r="3570" b="3768"/>
          <a:stretch/>
        </p:blipFill>
        <p:spPr>
          <a:xfrm>
            <a:off x="1770103" y="763600"/>
            <a:ext cx="8463064" cy="507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348367" y="5367150"/>
            <a:ext cx="11306537" cy="1375271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74121">
              <a:lnSpc>
                <a:spcPct val="10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Manually investigate source code of not-covered activities</a:t>
            </a:r>
          </a:p>
          <a:p>
            <a:pPr marL="609585" indent="-474121">
              <a:lnSpc>
                <a:spcPct val="10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Categorize not-covered activities into 7 major categories &amp; 12 minor categories</a:t>
            </a:r>
            <a:r>
              <a:rPr lang="en-US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</a:t>
            </a: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based on the conditions needed to trigger these activities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055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0801-664D-DB47-AE50-D298B582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E3E5-2DB6-9744-A4A6-71B48E886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79665"/>
            <a:ext cx="4246341" cy="4412168"/>
          </a:xfrm>
        </p:spPr>
        <p:txBody>
          <a:bodyPr>
            <a:normAutofit/>
          </a:bodyPr>
          <a:lstStyle/>
          <a:p>
            <a:r>
              <a:rPr lang="en-US" dirty="0"/>
              <a:t>Why do you think dead activities exist in apps like WeChat?</a:t>
            </a:r>
          </a:p>
          <a:p>
            <a:endParaRPr lang="en-US" dirty="0"/>
          </a:p>
          <a:p>
            <a:r>
              <a:rPr lang="en-US" dirty="0"/>
              <a:t>Pick some of the other not-covered type of activities – how would you improve automated tools to be able to cover such activities?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E737-81EC-1845-81A7-463A0AF82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hape 280">
            <a:extLst>
              <a:ext uri="{FF2B5EF4-FFF2-40B4-BE49-F238E27FC236}">
                <a16:creationId xmlns:a16="http://schemas.microsoft.com/office/drawing/2014/main" id="{32463768-F907-2F4B-9C09-EAF2CC5AD7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0" t="3309" r="3570" b="3768"/>
          <a:stretch/>
        </p:blipFill>
        <p:spPr>
          <a:xfrm>
            <a:off x="4661941" y="1376889"/>
            <a:ext cx="7530059" cy="451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36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Categorization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Dead Activities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2"/>
              </a:buClr>
              <a:buNone/>
            </a:pPr>
            <a:r>
              <a:rPr lang="en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Activities not possible to be covered by most users and our testing tool</a:t>
            </a:r>
          </a:p>
          <a:p>
            <a:pPr marL="1219170" indent="-474121">
              <a:lnSpc>
                <a:spcPct val="115000"/>
              </a:lnSpc>
              <a:buClr>
                <a:schemeClr val="dk1"/>
              </a:buClr>
              <a:buSzPts val="2000"/>
              <a:buFont typeface="Arial"/>
              <a:buChar char="❏"/>
            </a:pPr>
            <a:r>
              <a:rPr lang="en" b="1" i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Legacy implementations</a:t>
            </a:r>
            <a:r>
              <a:rPr lang="en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a new implementation of the same feature has been deployed while the old implementation continues to reside in WeChat </a:t>
            </a:r>
          </a:p>
          <a:p>
            <a:pPr marL="1219170" indent="-474121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2000"/>
              <a:buFont typeface="Arial"/>
              <a:buChar char="❏"/>
            </a:pPr>
            <a:r>
              <a:rPr lang="en" b="1" i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Unreleased features</a:t>
            </a:r>
            <a:r>
              <a:rPr lang="en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certain features in WeChat that are not yet released to the public and are disabled</a:t>
            </a:r>
          </a:p>
          <a:p>
            <a:pPr marL="609585" indent="-474121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None/>
            </a:pPr>
            <a:r>
              <a:rPr lang="en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39.4% (173 out of 439) of the not-covered activities are in the category of Dead Activities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646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Categorization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Insufficient Initial Account States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2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These activities require a special account state to be available</a:t>
            </a:r>
          </a:p>
          <a:p>
            <a:pPr marL="1219170" indent="-474121">
              <a:lnSpc>
                <a:spcPct val="115000"/>
              </a:lnSpc>
              <a:buClr>
                <a:schemeClr val="dk1"/>
              </a:buClr>
              <a:buSzPts val="2000"/>
              <a:buFont typeface="Arial"/>
              <a:buChar char="❏"/>
            </a:pPr>
            <a:r>
              <a:rPr lang="en" b="1" i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Requiring financial information</a:t>
            </a: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need a testing account with at least one bank card with a non-zero balance</a:t>
            </a:r>
          </a:p>
          <a:p>
            <a:pPr marL="1219170" indent="-474121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2000"/>
              <a:buFont typeface="Arial"/>
              <a:buChar char="❏"/>
            </a:pPr>
            <a:r>
              <a:rPr lang="en" b="1" i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Requiring account-history content</a:t>
            </a: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a Chinese account has different features compared to an oversea account</a:t>
            </a:r>
          </a:p>
          <a:p>
            <a:pPr marL="1219170" indent="-474121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2000"/>
              <a:buFont typeface="Arial"/>
              <a:buChar char="❏"/>
            </a:pPr>
            <a:r>
              <a:rPr lang="en" b="1" i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Requiring enabled feature</a:t>
            </a: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not all features are enabled by default</a:t>
            </a:r>
          </a:p>
          <a:p>
            <a:pPr marL="609585" indent="-474121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27.8% (122 out of 439) of the not-covered activities are in the category of Insufficient Initial Account States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7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</a:rPr>
              <a:t>36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86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Kill</a:t>
            </a:r>
            <a:r>
              <a:rPr spc="-210" dirty="0"/>
              <a:t> </a:t>
            </a:r>
            <a:r>
              <a:rPr spc="-395" dirty="0"/>
              <a:t>a</a:t>
            </a:r>
            <a:r>
              <a:rPr spc="-204" dirty="0"/>
              <a:t> </a:t>
            </a:r>
            <a:r>
              <a:rPr spc="-40" dirty="0"/>
              <a:t>Mutant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5395595" cy="26866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0" lvl="0" indent="-228600" defTabSz="91440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Reachability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698500" algn="l"/>
              </a:tabLst>
              <a:defRPr/>
            </a:pPr>
            <a:r>
              <a:rPr kumimoji="0" sz="24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Execute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mutated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statement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1300" marR="0" lvl="0" indent="-228600" defTabSz="91440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Necessity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698500" algn="l"/>
              </a:tabLst>
              <a:defRPr/>
            </a:pPr>
            <a:r>
              <a:rPr kumimoji="0" sz="24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Make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program 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internal</a:t>
            </a:r>
            <a:r>
              <a:rPr kumimoji="0" sz="24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state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1300" marR="0" lvl="0" indent="-228600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Sufficiency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8500" marR="0" lvl="1" indent="-228600" defTabSz="91440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698500" algn="l"/>
              </a:tabLst>
              <a:defRPr/>
            </a:pPr>
            <a:r>
              <a:rPr kumimoji="0" sz="2400" b="0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Propagate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change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4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output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Coverage Analysis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Substring Hole Analysis</a:t>
            </a:r>
          </a:p>
          <a:p>
            <a:pPr>
              <a:lnSpc>
                <a:spcPct val="100000"/>
              </a:lnSpc>
              <a:buClr>
                <a:schemeClr val="dk1"/>
              </a:buClr>
            </a:pPr>
            <a:endParaRPr sz="40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15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To identify commonalities of not-covered activities</a:t>
            </a:r>
          </a:p>
          <a:p>
            <a:pPr marL="609585" indent="-304792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Substring hole: name set of not-covered activities</a:t>
            </a:r>
          </a:p>
          <a:p>
            <a:pPr marL="609585" indent="-304792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Split not-covered activity names (by capitalized chars) into keywords and then count the occurrences of the keywords</a:t>
            </a:r>
          </a:p>
          <a:p>
            <a:pPr marL="609585" indent="-304792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We find lots of “wallet”-related activities to be not-covered</a:t>
            </a:r>
            <a:b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</a:br>
            <a:b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</a:br>
            <a:endParaRPr lang="en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grpSp>
        <p:nvGrpSpPr>
          <p:cNvPr id="303" name="Shape 303"/>
          <p:cNvGrpSpPr/>
          <p:nvPr/>
        </p:nvGrpSpPr>
        <p:grpSpPr>
          <a:xfrm>
            <a:off x="913322" y="4603301"/>
            <a:ext cx="4725899" cy="2254699"/>
            <a:chOff x="2224499" y="2939050"/>
            <a:chExt cx="3544424" cy="1691024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24499" y="2939050"/>
              <a:ext cx="3544424" cy="169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2299725" y="3516325"/>
              <a:ext cx="3367200" cy="251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9522" y="4954398"/>
            <a:ext cx="5787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Developer spent 48 hours to test wallet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-&gt; substring hole of “wallet” reduced to 22.5% (16 / 71)!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Coverage Analysis</a:t>
            </a:r>
            <a:r>
              <a:rPr lang="en-US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-</a:t>
            </a:r>
            <a:r>
              <a:rPr lang="en" sz="40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Critical-Activity Analysis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74121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Use activity transition graph (ATG) with coverage information to locate bottlenecks of app exploration: 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135464" indent="0" algn="ctr">
              <a:lnSpc>
                <a:spcPct val="115000"/>
              </a:lnSpc>
              <a:buClr>
                <a:srgbClr val="000000"/>
              </a:buClr>
              <a:buSzPts val="2000"/>
              <a:buNone/>
            </a:pPr>
            <a:r>
              <a:rPr lang="en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node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</a:t>
            </a:r>
            <a:r>
              <a:rPr lang="en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an Android activity; edge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</a:t>
            </a:r>
            <a:r>
              <a:rPr lang="en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an event</a:t>
            </a:r>
          </a:p>
          <a:p>
            <a:pPr marL="609585" indent="-474121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Critical activity: a not-covered activity being the only predecessor of some other not-covered activities in the ATG</a:t>
            </a:r>
          </a:p>
          <a:p>
            <a:pPr marL="609585" indent="-474121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Result</a:t>
            </a:r>
          </a:p>
          <a:p>
            <a:pPr marL="1295368" lvl="1" indent="-38099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We locate 20 critical activities with 84 unique immediate successors (i.e., not-covered activities)</a:t>
            </a:r>
          </a:p>
          <a:p>
            <a:pPr marL="1295368" lvl="1" indent="-380990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11,153 out of 19,531 events leading from a covered activity to the critical activities are </a:t>
            </a:r>
            <a:r>
              <a:rPr lang="en" sz="2800" b="1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onActivityResult</a:t>
            </a:r>
            <a:r>
              <a:rPr lang="en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 events (end of some activity)</a:t>
            </a:r>
            <a:br>
              <a:rPr lang="en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</a:br>
            <a:endParaRPr lang="en" sz="20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3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sz="40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Summary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592664" indent="-45720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First industrial case study of applying Monkey on WeChat</a:t>
            </a:r>
          </a:p>
          <a:p>
            <a:pPr marL="592664" indent="-457200">
              <a:lnSpc>
                <a:spcPct val="100000"/>
              </a:lnSpc>
              <a:buClr>
                <a:srgbClr val="000000"/>
              </a:buClr>
              <a:buSzPct val="100000"/>
            </a:pPr>
            <a:endParaRPr lang="en-US" sz="1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Empirical findings on Monkey’s limitations in an industrial setting</a:t>
            </a:r>
          </a:p>
          <a:p>
            <a:pPr marL="592664" indent="-457200">
              <a:lnSpc>
                <a:spcPct val="100000"/>
              </a:lnSpc>
              <a:buClr>
                <a:srgbClr val="000000"/>
              </a:buClr>
              <a:buSzPct val="100000"/>
            </a:pPr>
            <a:endParaRPr lang="en-US" sz="1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New techniques </a:t>
            </a:r>
            <a:r>
              <a:rPr lang="e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that addresses the major limitations of Monkey and accomplished substantial code-coverage improvements </a:t>
            </a:r>
            <a:endParaRPr lang="en-US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chemeClr val="dk1"/>
              </a:buClr>
              <a:buSzPct val="100000"/>
            </a:pPr>
            <a:endParaRPr lang="en-US" sz="12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Optimization techniques to improve the effectiveness and efficiency of automatic random testing tools for Android</a:t>
            </a:r>
            <a:endParaRPr lang="en-US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chemeClr val="dk1"/>
              </a:buClr>
              <a:buSzPct val="100000"/>
            </a:pPr>
            <a:endParaRPr lang="en" sz="120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Arial"/>
            </a:endParaRPr>
          </a:p>
          <a:p>
            <a:pPr marL="592664" indent="-457200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Manual categorization of not-covered activities and coverage analysis to provide insightful information about not-covered activities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1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02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Goal: findings and techniques for how testing tools address challenges of testing industrial apps</a:t>
            </a:r>
            <a:endParaRPr lang="en-US" sz="14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14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Android test generation tools</a:t>
            </a:r>
          </a:p>
          <a:p>
            <a:pPr marL="0" lvl="0" indent="0">
              <a:buNone/>
            </a:pPr>
            <a:endParaRPr lang="en-US" sz="600" dirty="0">
              <a:solidFill>
                <a:srgbClr val="AFABAB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results from applying Monkey to WeChat</a:t>
            </a:r>
          </a:p>
          <a:p>
            <a:pPr lvl="0"/>
            <a:endParaRPr lang="en-US" sz="600" dirty="0">
              <a:solidFill>
                <a:srgbClr val="AFABAB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techniques to address Monkey’s limitations</a:t>
            </a:r>
          </a:p>
          <a:p>
            <a:pPr lvl="0"/>
            <a:endParaRPr lang="en-US" sz="600" dirty="0">
              <a:solidFill>
                <a:srgbClr val="AFABAB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optimizations to techniques</a:t>
            </a:r>
          </a:p>
          <a:p>
            <a:pPr lvl="0"/>
            <a:endParaRPr lang="en-US" sz="600" dirty="0">
              <a:solidFill>
                <a:srgbClr val="AFABAB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results from </a:t>
            </a:r>
            <a:r>
              <a:rPr lang="en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categorization and coverage analysis </a:t>
            </a:r>
            <a:r>
              <a:rPr lang="en-US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" dirty="0">
                <a:solidFill>
                  <a:srgbClr val="AFABAB"/>
                </a:solidFill>
                <a:latin typeface="Calibri" charset="0"/>
                <a:ea typeface="Calibri" charset="0"/>
                <a:cs typeface="Calibri" charset="0"/>
              </a:rPr>
              <a:t>not-covered activities</a:t>
            </a:r>
            <a:endParaRPr lang="en-US" sz="1800" dirty="0">
              <a:solidFill>
                <a:srgbClr val="AFABAB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endParaRPr lang="en-US" sz="1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Android record-and-replay tools</a:t>
            </a:r>
          </a:p>
          <a:p>
            <a:pPr lvl="0"/>
            <a:endParaRPr lang="en-US" sz="6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qualitative study of tools</a:t>
            </a:r>
          </a:p>
          <a:p>
            <a:pPr lvl="0"/>
            <a:endParaRPr lang="en-US" sz="600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quantitative study of tools for industrial apps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8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15600" y="1513314"/>
            <a:ext cx="9642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Tools like Monkey</a:t>
            </a:r>
            <a:r>
              <a:rPr lang="en-US" baseline="-25000" dirty="0"/>
              <a:t>1</a:t>
            </a:r>
            <a:r>
              <a:rPr lang="en-US" dirty="0"/>
              <a:t> exist to help developers</a:t>
            </a:r>
            <a:br>
              <a:rPr lang="en-US" dirty="0"/>
            </a:br>
            <a:r>
              <a:rPr lang="en-US" dirty="0"/>
              <a:t>automatically test their app</a:t>
            </a:r>
          </a:p>
          <a:p>
            <a:pPr>
              <a:lnSpc>
                <a:spcPct val="100000"/>
              </a:lnSpc>
              <a:defRPr/>
            </a:pPr>
            <a:endParaRPr lang="en-US" sz="1800" dirty="0"/>
          </a:p>
          <a:p>
            <a:pPr>
              <a:lnSpc>
                <a:spcPct val="100000"/>
              </a:lnSpc>
              <a:defRPr/>
            </a:pPr>
            <a:endParaRPr lang="en-US" sz="1800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Record and replay tools help developers test specific use cases: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Regression testing on two different versions of the app</a:t>
            </a:r>
          </a:p>
          <a:p>
            <a:pPr lvl="1">
              <a:lnSpc>
                <a:spcPct val="100000"/>
              </a:lnSpc>
              <a:defRPr/>
            </a:pPr>
            <a:endParaRPr lang="en-US" sz="1200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Compatibility testing on a version of the app but on different devices</a:t>
            </a:r>
          </a:p>
          <a:p>
            <a:pPr lvl="1">
              <a:lnSpc>
                <a:spcPct val="100000"/>
              </a:lnSpc>
              <a:defRPr/>
            </a:pPr>
            <a:endParaRPr lang="en-US" sz="1200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Performance testing on a version of the app many times</a:t>
            </a:r>
          </a:p>
          <a:p>
            <a:pPr lvl="1">
              <a:lnSpc>
                <a:spcPct val="100000"/>
              </a:lnSpc>
              <a:defRPr/>
            </a:pPr>
            <a:endParaRPr lang="en-US" sz="1200" dirty="0"/>
          </a:p>
          <a:p>
            <a:pPr marL="0" lvl="0" indent="0">
              <a:lnSpc>
                <a:spcPct val="100000"/>
              </a:lnSpc>
              <a:buNone/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4000" dirty="0"/>
              <a:t>Android Testing Tools</a:t>
            </a:r>
            <a:endParaRPr lang="e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71499"/>
            <a:ext cx="4497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https://developer.android.com/studio/test/monkey.html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280754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the existing record and replay tools good enough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practice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nline Media 3" descr="2013, RERAN: Timing- and Touch-Sensitive Record and Replay for Android, ICSE 2013 Teaser Trailer">
            <a:hlinkClick r:id="" action="ppaction://media"/>
            <a:extLst>
              <a:ext uri="{FF2B5EF4-FFF2-40B4-BE49-F238E27FC236}">
                <a16:creationId xmlns:a16="http://schemas.microsoft.com/office/drawing/2014/main" id="{4BB4E828-824F-854D-B7A0-8113BAB24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303363" y="83855"/>
            <a:ext cx="3603429" cy="2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AF94-7A3F-714C-850F-ECD30A1B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05FFE-5905-404B-9592-F011F2441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Record and replay tools help developers test specific use cases: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Regression testing on two different versions of the app</a:t>
            </a:r>
          </a:p>
          <a:p>
            <a:pPr lvl="1">
              <a:lnSpc>
                <a:spcPct val="100000"/>
              </a:lnSpc>
              <a:defRPr/>
            </a:pPr>
            <a:endParaRPr lang="en-US" sz="1200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Compatibility testing on a version of the app but on different devices</a:t>
            </a:r>
          </a:p>
          <a:p>
            <a:pPr lvl="1">
              <a:lnSpc>
                <a:spcPct val="100000"/>
              </a:lnSpc>
              <a:defRPr/>
            </a:pPr>
            <a:endParaRPr lang="en-US" sz="1200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Performance testing on a version of the app many times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</a:p>
          <a:p>
            <a:r>
              <a:rPr lang="en-US" dirty="0"/>
              <a:t>For record and replay tools, what are some characteristics that you believe are important to developers?</a:t>
            </a:r>
          </a:p>
          <a:p>
            <a:r>
              <a:rPr lang="en-US" dirty="0"/>
              <a:t>How many of these characteristics do you think readily available record and replay tools of Android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1E331-C27D-B94F-9B5D-7382834B3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080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Our Work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Qualitative study of popular record-and-replay tools </a:t>
            </a:r>
          </a:p>
          <a:p>
            <a:endParaRPr lang="en-US" sz="3200" dirty="0"/>
          </a:p>
          <a:p>
            <a:r>
              <a:rPr lang="en-US" sz="3200" dirty="0"/>
              <a:t>Quantitative study of selected record-and-replay tools based on three main aspects: </a:t>
            </a:r>
          </a:p>
          <a:p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Ability to reproduce common usage scenarios </a:t>
            </a:r>
          </a:p>
          <a:p>
            <a:pPr lvl="2"/>
            <a:endParaRPr lang="en-US" sz="1400" dirty="0"/>
          </a:p>
          <a:p>
            <a:pPr lvl="2"/>
            <a:r>
              <a:rPr lang="en-US" sz="2800" dirty="0"/>
              <a:t>on the same device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on different devices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Space overhead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5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Selected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Selection based on their popularity and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1" y="2822373"/>
            <a:ext cx="9577650" cy="19837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095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In-class exercise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24" y="2358777"/>
            <a:ext cx="5218955" cy="4555200"/>
          </a:xfrm>
        </p:spPr>
        <p:txBody>
          <a:bodyPr>
            <a:normAutofit/>
          </a:bodyPr>
          <a:lstStyle/>
          <a:p>
            <a:r>
              <a:rPr lang="en-US" sz="3200" dirty="0"/>
              <a:t>Characteristics: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coordinate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widget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state sensitive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timing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custom OS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7886" y="2358777"/>
            <a:ext cx="572824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the source code of the app under test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instrumenting the app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rooting the device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sourced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8058F-9E1D-8642-A134-71DD252B2BAE}"/>
              </a:ext>
            </a:extLst>
          </p:cNvPr>
          <p:cNvSpPr txBox="1"/>
          <p:nvPr/>
        </p:nvSpPr>
        <p:spPr>
          <a:xfrm>
            <a:off x="798681" y="1327379"/>
            <a:ext cx="10414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do you think the following characteristics are about? Which ones are more important than others?</a:t>
            </a:r>
          </a:p>
        </p:txBody>
      </p:sp>
    </p:spTree>
    <p:extLst>
      <p:ext uri="{BB962C8B-B14F-4D97-AF65-F5344CB8AC3E}">
        <p14:creationId xmlns:p14="http://schemas.microsoft.com/office/powerpoint/2010/main" val="693856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Desirable Characteristics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24" y="1598760"/>
            <a:ext cx="5218955" cy="45552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Five highly desirable characteristics: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coordinate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widget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state sensitive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timing sensitive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custom OS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7886" y="1598760"/>
            <a:ext cx="572824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secondary characteristics: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the source code of the app under test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instrumenting the app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rooting the device</a:t>
            </a: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81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sourced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586945" y="1492253"/>
            <a:ext cx="0" cy="46617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6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Kill</a:t>
            </a:r>
            <a:r>
              <a:rPr spc="-200" dirty="0"/>
              <a:t> </a:t>
            </a:r>
            <a:r>
              <a:rPr spc="-395" dirty="0"/>
              <a:t>a</a:t>
            </a:r>
            <a:r>
              <a:rPr spc="-195" dirty="0"/>
              <a:t> </a:t>
            </a:r>
            <a:r>
              <a:rPr spc="-70" dirty="0"/>
              <a:t>Mutant:</a:t>
            </a:r>
            <a:r>
              <a:rPr spc="-204" dirty="0"/>
              <a:t> </a:t>
            </a:r>
            <a:r>
              <a:rPr spc="-28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9687" y="2286693"/>
            <a:ext cx="918844" cy="918844"/>
            <a:chOff x="5869687" y="2286693"/>
            <a:chExt cx="918844" cy="918844"/>
          </a:xfrm>
        </p:grpSpPr>
        <p:sp>
          <p:nvSpPr>
            <p:cNvPr id="4" name="object 4"/>
            <p:cNvSpPr/>
            <p:nvPr/>
          </p:nvSpPr>
          <p:spPr>
            <a:xfrm>
              <a:off x="5882387" y="2299393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4">
                  <a:moveTo>
                    <a:pt x="500062" y="0"/>
                  </a:moveTo>
                  <a:lnTo>
                    <a:pt x="500062" y="303610"/>
                  </a:lnTo>
                  <a:lnTo>
                    <a:pt x="0" y="303610"/>
                  </a:lnTo>
                  <a:lnTo>
                    <a:pt x="0" y="589361"/>
                  </a:lnTo>
                  <a:lnTo>
                    <a:pt x="500062" y="589361"/>
                  </a:lnTo>
                  <a:lnTo>
                    <a:pt x="500062" y="892970"/>
                  </a:lnTo>
                  <a:lnTo>
                    <a:pt x="892970" y="446485"/>
                  </a:lnTo>
                  <a:lnTo>
                    <a:pt x="50006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82387" y="2299393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4">
                  <a:moveTo>
                    <a:pt x="0" y="303609"/>
                  </a:moveTo>
                  <a:lnTo>
                    <a:pt x="500063" y="303609"/>
                  </a:lnTo>
                  <a:lnTo>
                    <a:pt x="500063" y="0"/>
                  </a:lnTo>
                  <a:lnTo>
                    <a:pt x="892970" y="446485"/>
                  </a:lnTo>
                  <a:lnTo>
                    <a:pt x="500063" y="892970"/>
                  </a:lnTo>
                  <a:lnTo>
                    <a:pt x="500063" y="589360"/>
                  </a:lnTo>
                  <a:lnTo>
                    <a:pt x="0" y="589360"/>
                  </a:lnTo>
                  <a:lnTo>
                    <a:pt x="0" y="303609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88942" y="3141979"/>
            <a:ext cx="16510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434975" defTabSz="91440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 </a:t>
            </a:r>
            <a:r>
              <a:rPr kumimoji="0" sz="24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Replacement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76735" y="4752895"/>
          <a:ext cx="6932927" cy="174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tests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reachability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necessity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sufficiency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killed?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marL="116839">
                        <a:lnSpc>
                          <a:spcPts val="2655"/>
                        </a:lnSpc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2655"/>
                        </a:lnSpc>
                      </a:pPr>
                      <a:r>
                        <a:rPr sz="2500" spc="-204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5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10" dirty="0">
                          <a:latin typeface="Arial"/>
                          <a:cs typeface="Arial"/>
                        </a:rPr>
                        <a:t>(1=1)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 marL="115570">
                        <a:lnSpc>
                          <a:spcPts val="2655"/>
                        </a:lnSpc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2585"/>
                        </a:lnSpc>
                      </a:pPr>
                      <a:r>
                        <a:rPr sz="2500" spc="-204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5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10" dirty="0">
                          <a:latin typeface="Arial"/>
                          <a:cs typeface="Arial"/>
                        </a:rPr>
                        <a:t>(1=1)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4472C4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4591" y="5472703"/>
            <a:ext cx="330399" cy="29587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320783" y="2636520"/>
            <a:ext cx="2267712" cy="862584"/>
            <a:chOff x="9320783" y="2636520"/>
            <a:chExt cx="2267712" cy="86258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0783" y="2685288"/>
              <a:ext cx="2267712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183" y="2636520"/>
              <a:ext cx="1066800" cy="8625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61272" y="2698499"/>
              <a:ext cx="2188210" cy="571500"/>
            </a:xfrm>
            <a:custGeom>
              <a:avLst/>
              <a:gdLst/>
              <a:ahLst/>
              <a:cxnLst/>
              <a:rect l="l" t="t" r="r" b="b"/>
              <a:pathLst>
                <a:path w="2188209" h="571500">
                  <a:moveTo>
                    <a:pt x="1315085" y="0"/>
                  </a:moveTo>
                  <a:lnTo>
                    <a:pt x="1257375" y="1139"/>
                  </a:lnTo>
                  <a:lnTo>
                    <a:pt x="1200341" y="3579"/>
                  </a:lnTo>
                  <a:lnTo>
                    <a:pt x="1144164" y="7290"/>
                  </a:lnTo>
                  <a:lnTo>
                    <a:pt x="1089027" y="12240"/>
                  </a:lnTo>
                  <a:lnTo>
                    <a:pt x="1035113" y="18400"/>
                  </a:lnTo>
                  <a:lnTo>
                    <a:pt x="982604" y="25739"/>
                  </a:lnTo>
                  <a:lnTo>
                    <a:pt x="931682" y="34227"/>
                  </a:lnTo>
                  <a:lnTo>
                    <a:pt x="882531" y="43834"/>
                  </a:lnTo>
                  <a:lnTo>
                    <a:pt x="835332" y="54528"/>
                  </a:lnTo>
                  <a:lnTo>
                    <a:pt x="790269" y="66279"/>
                  </a:lnTo>
                  <a:lnTo>
                    <a:pt x="747524" y="79058"/>
                  </a:lnTo>
                  <a:lnTo>
                    <a:pt x="707280" y="92833"/>
                  </a:lnTo>
                  <a:lnTo>
                    <a:pt x="669718" y="107574"/>
                  </a:lnTo>
                  <a:lnTo>
                    <a:pt x="603374" y="139833"/>
                  </a:lnTo>
                  <a:lnTo>
                    <a:pt x="549952" y="175591"/>
                  </a:lnTo>
                  <a:lnTo>
                    <a:pt x="528544" y="194706"/>
                  </a:lnTo>
                  <a:lnTo>
                    <a:pt x="0" y="226122"/>
                  </a:lnTo>
                  <a:lnTo>
                    <a:pt x="485679" y="302801"/>
                  </a:lnTo>
                  <a:lnTo>
                    <a:pt x="493270" y="327457"/>
                  </a:lnTo>
                  <a:lnTo>
                    <a:pt x="507002" y="351524"/>
                  </a:lnTo>
                  <a:lnTo>
                    <a:pt x="551940" y="397476"/>
                  </a:lnTo>
                  <a:lnTo>
                    <a:pt x="618601" y="439825"/>
                  </a:lnTo>
                  <a:lnTo>
                    <a:pt x="659486" y="459390"/>
                  </a:lnTo>
                  <a:lnTo>
                    <a:pt x="705091" y="477743"/>
                  </a:lnTo>
                  <a:lnTo>
                    <a:pt x="755180" y="494780"/>
                  </a:lnTo>
                  <a:lnTo>
                    <a:pt x="809517" y="510398"/>
                  </a:lnTo>
                  <a:lnTo>
                    <a:pt x="867865" y="524494"/>
                  </a:lnTo>
                  <a:lnTo>
                    <a:pt x="929986" y="536962"/>
                  </a:lnTo>
                  <a:lnTo>
                    <a:pt x="995645" y="547700"/>
                  </a:lnTo>
                  <a:lnTo>
                    <a:pt x="1064605" y="556604"/>
                  </a:lnTo>
                  <a:lnTo>
                    <a:pt x="1122951" y="562426"/>
                  </a:lnTo>
                  <a:lnTo>
                    <a:pt x="1181534" y="566794"/>
                  </a:lnTo>
                  <a:lnTo>
                    <a:pt x="1240173" y="569740"/>
                  </a:lnTo>
                  <a:lnTo>
                    <a:pt x="1298684" y="571293"/>
                  </a:lnTo>
                  <a:lnTo>
                    <a:pt x="1356886" y="571485"/>
                  </a:lnTo>
                  <a:lnTo>
                    <a:pt x="1414595" y="570346"/>
                  </a:lnTo>
                  <a:lnTo>
                    <a:pt x="1471630" y="567906"/>
                  </a:lnTo>
                  <a:lnTo>
                    <a:pt x="1527807" y="564195"/>
                  </a:lnTo>
                  <a:lnTo>
                    <a:pt x="1582944" y="559245"/>
                  </a:lnTo>
                  <a:lnTo>
                    <a:pt x="1636858" y="553085"/>
                  </a:lnTo>
                  <a:lnTo>
                    <a:pt x="1689367" y="545745"/>
                  </a:lnTo>
                  <a:lnTo>
                    <a:pt x="1740289" y="537258"/>
                  </a:lnTo>
                  <a:lnTo>
                    <a:pt x="1789440" y="527651"/>
                  </a:lnTo>
                  <a:lnTo>
                    <a:pt x="1836638" y="516957"/>
                  </a:lnTo>
                  <a:lnTo>
                    <a:pt x="1881702" y="505206"/>
                  </a:lnTo>
                  <a:lnTo>
                    <a:pt x="1924447" y="492427"/>
                  </a:lnTo>
                  <a:lnTo>
                    <a:pt x="1964692" y="478652"/>
                  </a:lnTo>
                  <a:lnTo>
                    <a:pt x="2002253" y="463911"/>
                  </a:lnTo>
                  <a:lnTo>
                    <a:pt x="2068597" y="431652"/>
                  </a:lnTo>
                  <a:lnTo>
                    <a:pt x="2122019" y="395894"/>
                  </a:lnTo>
                  <a:lnTo>
                    <a:pt x="2163878" y="353073"/>
                  </a:lnTo>
                  <a:lnTo>
                    <a:pt x="2185986" y="305478"/>
                  </a:lnTo>
                  <a:lnTo>
                    <a:pt x="2187963" y="281804"/>
                  </a:lnTo>
                  <a:lnTo>
                    <a:pt x="2184104" y="258359"/>
                  </a:lnTo>
                  <a:lnTo>
                    <a:pt x="2159520" y="212586"/>
                  </a:lnTo>
                  <a:lnTo>
                    <a:pt x="2113521" y="169028"/>
                  </a:lnTo>
                  <a:lnTo>
                    <a:pt x="2047396" y="128554"/>
                  </a:lnTo>
                  <a:lnTo>
                    <a:pt x="2007187" y="109745"/>
                  </a:lnTo>
                  <a:lnTo>
                    <a:pt x="1962430" y="92034"/>
                  </a:lnTo>
                  <a:lnTo>
                    <a:pt x="1913284" y="75527"/>
                  </a:lnTo>
                  <a:lnTo>
                    <a:pt x="1859911" y="60335"/>
                  </a:lnTo>
                  <a:lnTo>
                    <a:pt x="1802472" y="46566"/>
                  </a:lnTo>
                  <a:lnTo>
                    <a:pt x="1741127" y="34328"/>
                  </a:lnTo>
                  <a:lnTo>
                    <a:pt x="1676038" y="23730"/>
                  </a:lnTo>
                  <a:lnTo>
                    <a:pt x="1607365" y="14881"/>
                  </a:lnTo>
                  <a:lnTo>
                    <a:pt x="1549019" y="9059"/>
                  </a:lnTo>
                  <a:lnTo>
                    <a:pt x="1490436" y="4691"/>
                  </a:lnTo>
                  <a:lnTo>
                    <a:pt x="1431798" y="1745"/>
                  </a:lnTo>
                  <a:lnTo>
                    <a:pt x="1373286" y="191"/>
                  </a:lnTo>
                  <a:lnTo>
                    <a:pt x="1315085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89888" y="2545079"/>
            <a:ext cx="2218943" cy="865632"/>
            <a:chOff x="1389888" y="2545079"/>
            <a:chExt cx="2218943" cy="865632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888" y="2593847"/>
              <a:ext cx="2218943" cy="6522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5608" y="2545079"/>
              <a:ext cx="1066800" cy="8656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28962" y="2609118"/>
              <a:ext cx="2139950" cy="572135"/>
            </a:xfrm>
            <a:custGeom>
              <a:avLst/>
              <a:gdLst/>
              <a:ahLst/>
              <a:cxnLst/>
              <a:rect l="l" t="t" r="r" b="b"/>
              <a:pathLst>
                <a:path w="2139950" h="572135">
                  <a:moveTo>
                    <a:pt x="848104" y="0"/>
                  </a:moveTo>
                  <a:lnTo>
                    <a:pt x="787394" y="807"/>
                  </a:lnTo>
                  <a:lnTo>
                    <a:pt x="727420" y="3054"/>
                  </a:lnTo>
                  <a:lnTo>
                    <a:pt x="668387" y="6703"/>
                  </a:lnTo>
                  <a:lnTo>
                    <a:pt x="610499" y="11717"/>
                  </a:lnTo>
                  <a:lnTo>
                    <a:pt x="553961" y="18060"/>
                  </a:lnTo>
                  <a:lnTo>
                    <a:pt x="498978" y="25693"/>
                  </a:lnTo>
                  <a:lnTo>
                    <a:pt x="445755" y="34580"/>
                  </a:lnTo>
                  <a:lnTo>
                    <a:pt x="394496" y="44683"/>
                  </a:lnTo>
                  <a:lnTo>
                    <a:pt x="345407" y="55965"/>
                  </a:lnTo>
                  <a:lnTo>
                    <a:pt x="298692" y="68390"/>
                  </a:lnTo>
                  <a:lnTo>
                    <a:pt x="254555" y="81918"/>
                  </a:lnTo>
                  <a:lnTo>
                    <a:pt x="213203" y="96515"/>
                  </a:lnTo>
                  <a:lnTo>
                    <a:pt x="174839" y="112141"/>
                  </a:lnTo>
                  <a:lnTo>
                    <a:pt x="139668" y="128760"/>
                  </a:lnTo>
                  <a:lnTo>
                    <a:pt x="79726" y="164829"/>
                  </a:lnTo>
                  <a:lnTo>
                    <a:pt x="35015" y="204423"/>
                  </a:lnTo>
                  <a:lnTo>
                    <a:pt x="5461" y="252312"/>
                  </a:lnTo>
                  <a:lnTo>
                    <a:pt x="0" y="276185"/>
                  </a:lnTo>
                  <a:lnTo>
                    <a:pt x="519" y="299867"/>
                  </a:lnTo>
                  <a:lnTo>
                    <a:pt x="18812" y="346234"/>
                  </a:lnTo>
                  <a:lnTo>
                    <a:pt x="58963" y="390559"/>
                  </a:lnTo>
                  <a:lnTo>
                    <a:pt x="119591" y="431990"/>
                  </a:lnTo>
                  <a:lnTo>
                    <a:pt x="157154" y="451354"/>
                  </a:lnTo>
                  <a:lnTo>
                    <a:pt x="199320" y="469674"/>
                  </a:lnTo>
                  <a:lnTo>
                    <a:pt x="245917" y="486844"/>
                  </a:lnTo>
                  <a:lnTo>
                    <a:pt x="296772" y="502757"/>
                  </a:lnTo>
                  <a:lnTo>
                    <a:pt x="351713" y="517306"/>
                  </a:lnTo>
                  <a:lnTo>
                    <a:pt x="410568" y="530385"/>
                  </a:lnTo>
                  <a:lnTo>
                    <a:pt x="473165" y="541888"/>
                  </a:lnTo>
                  <a:lnTo>
                    <a:pt x="539331" y="551707"/>
                  </a:lnTo>
                  <a:lnTo>
                    <a:pt x="608894" y="559736"/>
                  </a:lnTo>
                  <a:lnTo>
                    <a:pt x="670498" y="565060"/>
                  </a:lnTo>
                  <a:lnTo>
                    <a:pt x="732186" y="568795"/>
                  </a:lnTo>
                  <a:lnTo>
                    <a:pt x="793752" y="570979"/>
                  </a:lnTo>
                  <a:lnTo>
                    <a:pt x="854993" y="571649"/>
                  </a:lnTo>
                  <a:lnTo>
                    <a:pt x="915702" y="570842"/>
                  </a:lnTo>
                  <a:lnTo>
                    <a:pt x="975676" y="568595"/>
                  </a:lnTo>
                  <a:lnTo>
                    <a:pt x="1034709" y="564945"/>
                  </a:lnTo>
                  <a:lnTo>
                    <a:pt x="1092597" y="559931"/>
                  </a:lnTo>
                  <a:lnTo>
                    <a:pt x="1149135" y="553588"/>
                  </a:lnTo>
                  <a:lnTo>
                    <a:pt x="1204118" y="545955"/>
                  </a:lnTo>
                  <a:lnTo>
                    <a:pt x="1257341" y="537068"/>
                  </a:lnTo>
                  <a:lnTo>
                    <a:pt x="1308600" y="526965"/>
                  </a:lnTo>
                  <a:lnTo>
                    <a:pt x="1357689" y="515683"/>
                  </a:lnTo>
                  <a:lnTo>
                    <a:pt x="1404404" y="503258"/>
                  </a:lnTo>
                  <a:lnTo>
                    <a:pt x="1448541" y="489730"/>
                  </a:lnTo>
                  <a:lnTo>
                    <a:pt x="1489893" y="475133"/>
                  </a:lnTo>
                  <a:lnTo>
                    <a:pt x="1528257" y="459507"/>
                  </a:lnTo>
                  <a:lnTo>
                    <a:pt x="1563428" y="442888"/>
                  </a:lnTo>
                  <a:lnTo>
                    <a:pt x="1623370" y="406819"/>
                  </a:lnTo>
                  <a:lnTo>
                    <a:pt x="1668082" y="367225"/>
                  </a:lnTo>
                  <a:lnTo>
                    <a:pt x="2139492" y="327814"/>
                  </a:lnTo>
                  <a:lnTo>
                    <a:pt x="1699524" y="258689"/>
                  </a:lnTo>
                  <a:lnTo>
                    <a:pt x="1689339" y="234138"/>
                  </a:lnTo>
                  <a:lnTo>
                    <a:pt x="1673078" y="210249"/>
                  </a:lnTo>
                  <a:lnTo>
                    <a:pt x="1623324" y="164859"/>
                  </a:lnTo>
                  <a:lnTo>
                    <a:pt x="1590324" y="143560"/>
                  </a:lnTo>
                  <a:lnTo>
                    <a:pt x="1552240" y="123327"/>
                  </a:lnTo>
                  <a:lnTo>
                    <a:pt x="1509318" y="104259"/>
                  </a:lnTo>
                  <a:lnTo>
                    <a:pt x="1461806" y="86459"/>
                  </a:lnTo>
                  <a:lnTo>
                    <a:pt x="1409952" y="70026"/>
                  </a:lnTo>
                  <a:lnTo>
                    <a:pt x="1354003" y="55062"/>
                  </a:lnTo>
                  <a:lnTo>
                    <a:pt x="1294206" y="41668"/>
                  </a:lnTo>
                  <a:lnTo>
                    <a:pt x="1230808" y="29944"/>
                  </a:lnTo>
                  <a:lnTo>
                    <a:pt x="1164058" y="19992"/>
                  </a:lnTo>
                  <a:lnTo>
                    <a:pt x="1094203" y="11912"/>
                  </a:lnTo>
                  <a:lnTo>
                    <a:pt x="1032599" y="6588"/>
                  </a:lnTo>
                  <a:lnTo>
                    <a:pt x="970911" y="2853"/>
                  </a:lnTo>
                  <a:lnTo>
                    <a:pt x="909344" y="669"/>
                  </a:lnTo>
                  <a:lnTo>
                    <a:pt x="848104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</a:rPr>
              <a:t>37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94860" y="1525963"/>
            <a:ext cx="1994082" cy="2993127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read</a:t>
            </a: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 </a:t>
            </a:r>
            <a:endParaRPr kumimoji="0" lang="en-US" sz="2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(x&gt;0) </a:t>
            </a:r>
            <a:endParaRPr kumimoji="0" lang="en-US" sz="2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x=x+1;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if(x&lt;4) </a:t>
            </a:r>
            <a:endParaRPr kumimoji="0" lang="en-US" sz="2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0" lvl="0" indent="0" defTabSz="914400" eaLnBrk="1" fontAlgn="auto" latinLnBrk="0" hangingPunct="1">
              <a:lnSpc>
                <a:spcPts val="3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return</a:t>
            </a:r>
            <a:r>
              <a:rPr kumimoji="0" sz="28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3716" y="1534698"/>
            <a:ext cx="2204897" cy="2930288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read</a:t>
            </a: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 </a:t>
            </a:r>
            <a:endParaRPr kumimoji="0" lang="en-US" sz="2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(x&gt;0) </a:t>
            </a:r>
            <a:endParaRPr kumimoji="0" lang="en-US" sz="2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7485" marR="934719" lvl="0" indent="-161925" defTabSz="914400" eaLnBrk="1" fontAlgn="auto" latinLnBrk="0" hangingPunct="1">
              <a:lnSpc>
                <a:spcPts val="34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if(x&lt;4)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0" lvl="0" indent="0" defTabSz="914400" eaLnBrk="1" fontAlgn="auto" latinLnBrk="0" hangingPunct="1">
              <a:lnSpc>
                <a:spcPts val="3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return</a:t>
            </a:r>
            <a:r>
              <a:rPr kumimoji="0" sz="28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8DA2289-D2E7-15B7-CBBC-545EEA8C2495}"/>
              </a:ext>
            </a:extLst>
          </p:cNvPr>
          <p:cNvSpPr txBox="1"/>
          <p:nvPr/>
        </p:nvSpPr>
        <p:spPr>
          <a:xfrm>
            <a:off x="1760086" y="2698499"/>
            <a:ext cx="53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lang="en-US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52468B6-97CD-DAF7-69E6-88F5D1AC2473}"/>
              </a:ext>
            </a:extLst>
          </p:cNvPr>
          <p:cNvSpPr txBox="1"/>
          <p:nvPr/>
        </p:nvSpPr>
        <p:spPr>
          <a:xfrm>
            <a:off x="10238034" y="2758189"/>
            <a:ext cx="53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lang="en-US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 Sensitive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2232561"/>
            <a:ext cx="7909002" cy="38592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Events are recorded based on the coordinates of the actions on the GUI screen</a:t>
            </a: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Example trace:</a:t>
            </a:r>
          </a:p>
          <a:p>
            <a:pPr marL="0" indent="0">
              <a:buNone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TOUCH|{'x':513,'y':1692,'type':'downAndUp',}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00" y="2552810"/>
            <a:ext cx="3175000" cy="223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878" y="6437306"/>
            <a:ext cx="5978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from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tekeye.biz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-content/uploads/2013/03/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android_coordinate_system.png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9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Widget Sensitive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1769423"/>
            <a:ext cx="6282082" cy="432241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Events are recorded based on the widgets (e.g., buttons, text fields) that the actions interacted with</a:t>
            </a: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Example trace:</a:t>
            </a:r>
          </a:p>
          <a:p>
            <a:pPr marL="0" indent="0">
              <a:buNone/>
            </a:pP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TOUCH|{'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'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R.id.loginButton</a:t>
            </a: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','type':'</a:t>
            </a:r>
            <a:r>
              <a:rPr lang="mr-IN" sz="3200" dirty="0" err="1">
                <a:latin typeface="Calibri" charset="0"/>
                <a:ea typeface="Calibri" charset="0"/>
                <a:cs typeface="Calibri" charset="0"/>
              </a:rPr>
              <a:t>downAndUp</a:t>
            </a: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'}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93" y="2490930"/>
            <a:ext cx="4254500" cy="237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878" y="6437306"/>
            <a:ext cx="4897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from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www.tutorialspoint.com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/android/images/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ui_control.jpg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Sensitive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2054431"/>
            <a:ext cx="6721470" cy="4037402"/>
          </a:xfrm>
        </p:spPr>
        <p:txBody>
          <a:bodyPr>
            <a:normAutofit/>
          </a:bodyPr>
          <a:lstStyle/>
          <a:p>
            <a:r>
              <a:rPr lang="en-US" sz="3200" dirty="0"/>
              <a:t>Tool can be replayed successfully only if the device’s state is same as when it was recorded </a:t>
            </a:r>
          </a:p>
          <a:p>
            <a:endParaRPr lang="en-US" sz="3200" dirty="0"/>
          </a:p>
          <a:p>
            <a:r>
              <a:rPr lang="en-US" sz="3200" dirty="0"/>
              <a:t>Typical state-insensitive tools reset the app before record and replay</a:t>
            </a:r>
          </a:p>
        </p:txBody>
      </p:sp>
      <p:pic>
        <p:nvPicPr>
          <p:cNvPr id="5" name="state-sensitive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24" r="5996"/>
          <a:stretch/>
        </p:blipFill>
        <p:spPr>
          <a:xfrm>
            <a:off x="7461600" y="83130"/>
            <a:ext cx="4033714" cy="669174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6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Timing Sensitive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2054431"/>
            <a:ext cx="3779328" cy="4037402"/>
          </a:xfrm>
        </p:spPr>
        <p:txBody>
          <a:bodyPr>
            <a:normAutofit/>
          </a:bodyPr>
          <a:lstStyle/>
          <a:p>
            <a:r>
              <a:rPr lang="en-US" sz="3200" dirty="0"/>
              <a:t>Tool automatically sets the timing between recorded events</a:t>
            </a:r>
          </a:p>
          <a:p>
            <a:endParaRPr lang="en-US" sz="3200" dirty="0"/>
          </a:p>
          <a:p>
            <a:r>
              <a:rPr lang="en-US" sz="3200" dirty="0"/>
              <a:t>Example trace:</a:t>
            </a:r>
          </a:p>
          <a:p>
            <a:pPr marL="0" indent="0">
              <a:buNone/>
            </a:pPr>
            <a:r>
              <a:rPr lang="en-US" sz="3200" dirty="0"/>
              <a:t>WAIT|{'seconds':2.0,}</a:t>
            </a:r>
          </a:p>
        </p:txBody>
      </p:sp>
      <p:pic>
        <p:nvPicPr>
          <p:cNvPr id="5" name="time-sen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24" r="40727" b="37646"/>
          <a:stretch/>
        </p:blipFill>
        <p:spPr>
          <a:xfrm>
            <a:off x="4285865" y="1096539"/>
            <a:ext cx="7742344" cy="4867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761" y="6429398"/>
            <a:ext cx="3900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Gif from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www.youtube.com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watch?v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=X2otzqZvZ4M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53"/>
            <a:ext cx="12192000" cy="5277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Characteristics of Each Tool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0767" y="17556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084" y="17489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9319" y="17489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3571" y="1722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7785" y="17289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14099" y="1001461"/>
            <a:ext cx="3039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- Desirable characteristics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230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108"/>
            <a:ext cx="12192000" cy="6406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Inapplicable Tools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29054" y="2268469"/>
            <a:ext cx="6980664" cy="1221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exist many record-and-replay tools, but few are available for developers to actually use in practice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929054" y="4489301"/>
            <a:ext cx="6980664" cy="1221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Unfortunately,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 tools that we find exhibit all of the desirable characteristics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2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Our Work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AFABAB"/>
                </a:solidFill>
              </a:rPr>
              <a:t>Qualitative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study of popular record-and-replay tools </a:t>
            </a:r>
          </a:p>
          <a:p>
            <a:endParaRPr lang="en-US" sz="3200" dirty="0"/>
          </a:p>
          <a:p>
            <a:r>
              <a:rPr lang="en-US" sz="3200" dirty="0"/>
              <a:t>Quantitative study of selected record-and-replay tools based on three main aspects: </a:t>
            </a:r>
          </a:p>
          <a:p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Ability to reproduce common usage scenarios </a:t>
            </a:r>
          </a:p>
          <a:p>
            <a:pPr lvl="2"/>
            <a:endParaRPr lang="en-US" sz="1400" dirty="0"/>
          </a:p>
          <a:p>
            <a:pPr lvl="2"/>
            <a:r>
              <a:rPr lang="en-US" sz="2800" dirty="0"/>
              <a:t>on the same device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on different devices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Space overhead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9580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447"/>
            <a:ext cx="12192000" cy="1615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Selected Tools and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Tools: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  Apps: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28212" y="1821930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- Desirable characteristics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2979" y="24001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2296" y="23933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1531" y="23933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5783" y="23670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9997" y="2373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91" y="4183484"/>
            <a:ext cx="7587762" cy="1571575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207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Common Usage Scenarios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1750" y="2971800"/>
            <a:ext cx="5394650" cy="3606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RERAN is the </a:t>
            </a:r>
            <a:r>
              <a:rPr lang="en-US" sz="3200" b="1" dirty="0"/>
              <a:t>only </a:t>
            </a:r>
            <a:r>
              <a:rPr lang="en-US" sz="3200" dirty="0"/>
              <a:t>tool able to record and replay all scenarios</a:t>
            </a: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1356967"/>
            <a:ext cx="5637215" cy="5036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4552" y="6393292"/>
            <a:ext cx="380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“-” : the tool produces unstable results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8198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Replaying Robustness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Recorded traces from common usage scenarios replayed on different-resolution devices</a:t>
            </a:r>
          </a:p>
          <a:p>
            <a:endParaRPr lang="en-US" dirty="0"/>
          </a:p>
          <a:p>
            <a:r>
              <a:rPr lang="en-US" dirty="0"/>
              <a:t>All three tools performed differently; Appetizer did best but still fails because it cannot support dragging events</a:t>
            </a:r>
          </a:p>
          <a:p>
            <a:endParaRPr lang="en-US" dirty="0"/>
          </a:p>
          <a:p>
            <a:r>
              <a:rPr lang="en-US" b="1" dirty="0"/>
              <a:t>None </a:t>
            </a:r>
            <a:r>
              <a:rPr lang="en-US" dirty="0"/>
              <a:t>of these tools are able to replay complicated scenarios on different screen sizes successfully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Kill</a:t>
            </a:r>
            <a:r>
              <a:rPr spc="-200" dirty="0"/>
              <a:t> </a:t>
            </a:r>
            <a:r>
              <a:rPr spc="-395" dirty="0"/>
              <a:t>a</a:t>
            </a:r>
            <a:r>
              <a:rPr spc="-195" dirty="0"/>
              <a:t> </a:t>
            </a:r>
            <a:r>
              <a:rPr spc="-70" dirty="0"/>
              <a:t>Mutant:</a:t>
            </a:r>
            <a:r>
              <a:rPr spc="-204" dirty="0"/>
              <a:t> </a:t>
            </a:r>
            <a:r>
              <a:rPr spc="-28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9687" y="2286693"/>
            <a:ext cx="918844" cy="918844"/>
            <a:chOff x="5869687" y="2286693"/>
            <a:chExt cx="918844" cy="918844"/>
          </a:xfrm>
        </p:grpSpPr>
        <p:sp>
          <p:nvSpPr>
            <p:cNvPr id="4" name="object 4"/>
            <p:cNvSpPr/>
            <p:nvPr/>
          </p:nvSpPr>
          <p:spPr>
            <a:xfrm>
              <a:off x="5882387" y="2299393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4">
                  <a:moveTo>
                    <a:pt x="500062" y="0"/>
                  </a:moveTo>
                  <a:lnTo>
                    <a:pt x="500062" y="303610"/>
                  </a:lnTo>
                  <a:lnTo>
                    <a:pt x="0" y="303610"/>
                  </a:lnTo>
                  <a:lnTo>
                    <a:pt x="0" y="589361"/>
                  </a:lnTo>
                  <a:lnTo>
                    <a:pt x="500062" y="589361"/>
                  </a:lnTo>
                  <a:lnTo>
                    <a:pt x="500062" y="892970"/>
                  </a:lnTo>
                  <a:lnTo>
                    <a:pt x="892970" y="446485"/>
                  </a:lnTo>
                  <a:lnTo>
                    <a:pt x="50006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82387" y="2299393"/>
              <a:ext cx="893444" cy="893444"/>
            </a:xfrm>
            <a:custGeom>
              <a:avLst/>
              <a:gdLst/>
              <a:ahLst/>
              <a:cxnLst/>
              <a:rect l="l" t="t" r="r" b="b"/>
              <a:pathLst>
                <a:path w="893445" h="893444">
                  <a:moveTo>
                    <a:pt x="0" y="303609"/>
                  </a:moveTo>
                  <a:lnTo>
                    <a:pt x="500063" y="303609"/>
                  </a:lnTo>
                  <a:lnTo>
                    <a:pt x="500063" y="0"/>
                  </a:lnTo>
                  <a:lnTo>
                    <a:pt x="892970" y="446485"/>
                  </a:lnTo>
                  <a:lnTo>
                    <a:pt x="500063" y="892970"/>
                  </a:lnTo>
                  <a:lnTo>
                    <a:pt x="500063" y="589360"/>
                  </a:lnTo>
                  <a:lnTo>
                    <a:pt x="0" y="589360"/>
                  </a:lnTo>
                  <a:lnTo>
                    <a:pt x="0" y="303609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88942" y="3141979"/>
            <a:ext cx="16510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434975" defTabSz="91440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Value </a:t>
            </a:r>
            <a:r>
              <a:rPr kumimoji="0" sz="2400" b="0" i="0" u="none" strike="noStrike" kern="0" cap="none" spc="-1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Replacement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320783" y="2636520"/>
            <a:ext cx="2267712" cy="862584"/>
            <a:chOff x="9320783" y="2636520"/>
            <a:chExt cx="2267712" cy="86258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0783" y="2685288"/>
              <a:ext cx="2267712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4183" y="2636520"/>
              <a:ext cx="1066800" cy="8625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61272" y="2698499"/>
              <a:ext cx="2188210" cy="571500"/>
            </a:xfrm>
            <a:custGeom>
              <a:avLst/>
              <a:gdLst/>
              <a:ahLst/>
              <a:cxnLst/>
              <a:rect l="l" t="t" r="r" b="b"/>
              <a:pathLst>
                <a:path w="2188209" h="571500">
                  <a:moveTo>
                    <a:pt x="1315085" y="0"/>
                  </a:moveTo>
                  <a:lnTo>
                    <a:pt x="1257375" y="1139"/>
                  </a:lnTo>
                  <a:lnTo>
                    <a:pt x="1200341" y="3579"/>
                  </a:lnTo>
                  <a:lnTo>
                    <a:pt x="1144164" y="7290"/>
                  </a:lnTo>
                  <a:lnTo>
                    <a:pt x="1089027" y="12240"/>
                  </a:lnTo>
                  <a:lnTo>
                    <a:pt x="1035113" y="18400"/>
                  </a:lnTo>
                  <a:lnTo>
                    <a:pt x="982604" y="25739"/>
                  </a:lnTo>
                  <a:lnTo>
                    <a:pt x="931682" y="34227"/>
                  </a:lnTo>
                  <a:lnTo>
                    <a:pt x="882531" y="43834"/>
                  </a:lnTo>
                  <a:lnTo>
                    <a:pt x="835332" y="54528"/>
                  </a:lnTo>
                  <a:lnTo>
                    <a:pt x="790269" y="66279"/>
                  </a:lnTo>
                  <a:lnTo>
                    <a:pt x="747524" y="79058"/>
                  </a:lnTo>
                  <a:lnTo>
                    <a:pt x="707280" y="92833"/>
                  </a:lnTo>
                  <a:lnTo>
                    <a:pt x="669718" y="107574"/>
                  </a:lnTo>
                  <a:lnTo>
                    <a:pt x="603374" y="139833"/>
                  </a:lnTo>
                  <a:lnTo>
                    <a:pt x="549952" y="175591"/>
                  </a:lnTo>
                  <a:lnTo>
                    <a:pt x="528544" y="194706"/>
                  </a:lnTo>
                  <a:lnTo>
                    <a:pt x="0" y="226122"/>
                  </a:lnTo>
                  <a:lnTo>
                    <a:pt x="485679" y="302801"/>
                  </a:lnTo>
                  <a:lnTo>
                    <a:pt x="493270" y="327457"/>
                  </a:lnTo>
                  <a:lnTo>
                    <a:pt x="507002" y="351524"/>
                  </a:lnTo>
                  <a:lnTo>
                    <a:pt x="551940" y="397476"/>
                  </a:lnTo>
                  <a:lnTo>
                    <a:pt x="618601" y="439825"/>
                  </a:lnTo>
                  <a:lnTo>
                    <a:pt x="659486" y="459390"/>
                  </a:lnTo>
                  <a:lnTo>
                    <a:pt x="705091" y="477743"/>
                  </a:lnTo>
                  <a:lnTo>
                    <a:pt x="755180" y="494780"/>
                  </a:lnTo>
                  <a:lnTo>
                    <a:pt x="809517" y="510398"/>
                  </a:lnTo>
                  <a:lnTo>
                    <a:pt x="867865" y="524494"/>
                  </a:lnTo>
                  <a:lnTo>
                    <a:pt x="929986" y="536962"/>
                  </a:lnTo>
                  <a:lnTo>
                    <a:pt x="995645" y="547700"/>
                  </a:lnTo>
                  <a:lnTo>
                    <a:pt x="1064605" y="556604"/>
                  </a:lnTo>
                  <a:lnTo>
                    <a:pt x="1122951" y="562426"/>
                  </a:lnTo>
                  <a:lnTo>
                    <a:pt x="1181534" y="566794"/>
                  </a:lnTo>
                  <a:lnTo>
                    <a:pt x="1240173" y="569740"/>
                  </a:lnTo>
                  <a:lnTo>
                    <a:pt x="1298684" y="571293"/>
                  </a:lnTo>
                  <a:lnTo>
                    <a:pt x="1356886" y="571485"/>
                  </a:lnTo>
                  <a:lnTo>
                    <a:pt x="1414595" y="570346"/>
                  </a:lnTo>
                  <a:lnTo>
                    <a:pt x="1471630" y="567906"/>
                  </a:lnTo>
                  <a:lnTo>
                    <a:pt x="1527807" y="564195"/>
                  </a:lnTo>
                  <a:lnTo>
                    <a:pt x="1582944" y="559245"/>
                  </a:lnTo>
                  <a:lnTo>
                    <a:pt x="1636858" y="553085"/>
                  </a:lnTo>
                  <a:lnTo>
                    <a:pt x="1689367" y="545745"/>
                  </a:lnTo>
                  <a:lnTo>
                    <a:pt x="1740289" y="537258"/>
                  </a:lnTo>
                  <a:lnTo>
                    <a:pt x="1789440" y="527651"/>
                  </a:lnTo>
                  <a:lnTo>
                    <a:pt x="1836638" y="516957"/>
                  </a:lnTo>
                  <a:lnTo>
                    <a:pt x="1881702" y="505206"/>
                  </a:lnTo>
                  <a:lnTo>
                    <a:pt x="1924447" y="492427"/>
                  </a:lnTo>
                  <a:lnTo>
                    <a:pt x="1964692" y="478652"/>
                  </a:lnTo>
                  <a:lnTo>
                    <a:pt x="2002253" y="463911"/>
                  </a:lnTo>
                  <a:lnTo>
                    <a:pt x="2068597" y="431652"/>
                  </a:lnTo>
                  <a:lnTo>
                    <a:pt x="2122019" y="395894"/>
                  </a:lnTo>
                  <a:lnTo>
                    <a:pt x="2163878" y="353073"/>
                  </a:lnTo>
                  <a:lnTo>
                    <a:pt x="2185986" y="305478"/>
                  </a:lnTo>
                  <a:lnTo>
                    <a:pt x="2187963" y="281804"/>
                  </a:lnTo>
                  <a:lnTo>
                    <a:pt x="2184104" y="258359"/>
                  </a:lnTo>
                  <a:lnTo>
                    <a:pt x="2159520" y="212586"/>
                  </a:lnTo>
                  <a:lnTo>
                    <a:pt x="2113521" y="169028"/>
                  </a:lnTo>
                  <a:lnTo>
                    <a:pt x="2047396" y="128554"/>
                  </a:lnTo>
                  <a:lnTo>
                    <a:pt x="2007187" y="109745"/>
                  </a:lnTo>
                  <a:lnTo>
                    <a:pt x="1962430" y="92034"/>
                  </a:lnTo>
                  <a:lnTo>
                    <a:pt x="1913284" y="75527"/>
                  </a:lnTo>
                  <a:lnTo>
                    <a:pt x="1859911" y="60335"/>
                  </a:lnTo>
                  <a:lnTo>
                    <a:pt x="1802472" y="46566"/>
                  </a:lnTo>
                  <a:lnTo>
                    <a:pt x="1741127" y="34328"/>
                  </a:lnTo>
                  <a:lnTo>
                    <a:pt x="1676038" y="23730"/>
                  </a:lnTo>
                  <a:lnTo>
                    <a:pt x="1607365" y="14881"/>
                  </a:lnTo>
                  <a:lnTo>
                    <a:pt x="1549019" y="9059"/>
                  </a:lnTo>
                  <a:lnTo>
                    <a:pt x="1490436" y="4691"/>
                  </a:lnTo>
                  <a:lnTo>
                    <a:pt x="1431798" y="1745"/>
                  </a:lnTo>
                  <a:lnTo>
                    <a:pt x="1373286" y="191"/>
                  </a:lnTo>
                  <a:lnTo>
                    <a:pt x="1315085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89888" y="2545079"/>
            <a:ext cx="2218943" cy="865632"/>
            <a:chOff x="1389888" y="2545079"/>
            <a:chExt cx="2218943" cy="865632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888" y="2593847"/>
              <a:ext cx="2218943" cy="6522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608" y="2545079"/>
              <a:ext cx="1066800" cy="8656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28962" y="2609118"/>
              <a:ext cx="2139950" cy="572135"/>
            </a:xfrm>
            <a:custGeom>
              <a:avLst/>
              <a:gdLst/>
              <a:ahLst/>
              <a:cxnLst/>
              <a:rect l="l" t="t" r="r" b="b"/>
              <a:pathLst>
                <a:path w="2139950" h="572135">
                  <a:moveTo>
                    <a:pt x="848104" y="0"/>
                  </a:moveTo>
                  <a:lnTo>
                    <a:pt x="787394" y="807"/>
                  </a:lnTo>
                  <a:lnTo>
                    <a:pt x="727420" y="3054"/>
                  </a:lnTo>
                  <a:lnTo>
                    <a:pt x="668387" y="6703"/>
                  </a:lnTo>
                  <a:lnTo>
                    <a:pt x="610499" y="11717"/>
                  </a:lnTo>
                  <a:lnTo>
                    <a:pt x="553961" y="18060"/>
                  </a:lnTo>
                  <a:lnTo>
                    <a:pt x="498978" y="25693"/>
                  </a:lnTo>
                  <a:lnTo>
                    <a:pt x="445755" y="34580"/>
                  </a:lnTo>
                  <a:lnTo>
                    <a:pt x="394496" y="44683"/>
                  </a:lnTo>
                  <a:lnTo>
                    <a:pt x="345407" y="55965"/>
                  </a:lnTo>
                  <a:lnTo>
                    <a:pt x="298692" y="68390"/>
                  </a:lnTo>
                  <a:lnTo>
                    <a:pt x="254555" y="81918"/>
                  </a:lnTo>
                  <a:lnTo>
                    <a:pt x="213203" y="96515"/>
                  </a:lnTo>
                  <a:lnTo>
                    <a:pt x="174839" y="112141"/>
                  </a:lnTo>
                  <a:lnTo>
                    <a:pt x="139668" y="128760"/>
                  </a:lnTo>
                  <a:lnTo>
                    <a:pt x="79726" y="164829"/>
                  </a:lnTo>
                  <a:lnTo>
                    <a:pt x="35015" y="204423"/>
                  </a:lnTo>
                  <a:lnTo>
                    <a:pt x="5461" y="252312"/>
                  </a:lnTo>
                  <a:lnTo>
                    <a:pt x="0" y="276185"/>
                  </a:lnTo>
                  <a:lnTo>
                    <a:pt x="519" y="299867"/>
                  </a:lnTo>
                  <a:lnTo>
                    <a:pt x="18812" y="346234"/>
                  </a:lnTo>
                  <a:lnTo>
                    <a:pt x="58963" y="390559"/>
                  </a:lnTo>
                  <a:lnTo>
                    <a:pt x="119591" y="431990"/>
                  </a:lnTo>
                  <a:lnTo>
                    <a:pt x="157154" y="451354"/>
                  </a:lnTo>
                  <a:lnTo>
                    <a:pt x="199320" y="469674"/>
                  </a:lnTo>
                  <a:lnTo>
                    <a:pt x="245917" y="486844"/>
                  </a:lnTo>
                  <a:lnTo>
                    <a:pt x="296772" y="502757"/>
                  </a:lnTo>
                  <a:lnTo>
                    <a:pt x="351713" y="517306"/>
                  </a:lnTo>
                  <a:lnTo>
                    <a:pt x="410568" y="530385"/>
                  </a:lnTo>
                  <a:lnTo>
                    <a:pt x="473165" y="541888"/>
                  </a:lnTo>
                  <a:lnTo>
                    <a:pt x="539331" y="551707"/>
                  </a:lnTo>
                  <a:lnTo>
                    <a:pt x="608894" y="559736"/>
                  </a:lnTo>
                  <a:lnTo>
                    <a:pt x="670498" y="565060"/>
                  </a:lnTo>
                  <a:lnTo>
                    <a:pt x="732186" y="568795"/>
                  </a:lnTo>
                  <a:lnTo>
                    <a:pt x="793752" y="570979"/>
                  </a:lnTo>
                  <a:lnTo>
                    <a:pt x="854993" y="571649"/>
                  </a:lnTo>
                  <a:lnTo>
                    <a:pt x="915702" y="570842"/>
                  </a:lnTo>
                  <a:lnTo>
                    <a:pt x="975676" y="568595"/>
                  </a:lnTo>
                  <a:lnTo>
                    <a:pt x="1034709" y="564945"/>
                  </a:lnTo>
                  <a:lnTo>
                    <a:pt x="1092597" y="559931"/>
                  </a:lnTo>
                  <a:lnTo>
                    <a:pt x="1149135" y="553588"/>
                  </a:lnTo>
                  <a:lnTo>
                    <a:pt x="1204118" y="545955"/>
                  </a:lnTo>
                  <a:lnTo>
                    <a:pt x="1257341" y="537068"/>
                  </a:lnTo>
                  <a:lnTo>
                    <a:pt x="1308600" y="526965"/>
                  </a:lnTo>
                  <a:lnTo>
                    <a:pt x="1357689" y="515683"/>
                  </a:lnTo>
                  <a:lnTo>
                    <a:pt x="1404404" y="503258"/>
                  </a:lnTo>
                  <a:lnTo>
                    <a:pt x="1448541" y="489730"/>
                  </a:lnTo>
                  <a:lnTo>
                    <a:pt x="1489893" y="475133"/>
                  </a:lnTo>
                  <a:lnTo>
                    <a:pt x="1528257" y="459507"/>
                  </a:lnTo>
                  <a:lnTo>
                    <a:pt x="1563428" y="442888"/>
                  </a:lnTo>
                  <a:lnTo>
                    <a:pt x="1623370" y="406819"/>
                  </a:lnTo>
                  <a:lnTo>
                    <a:pt x="1668082" y="367225"/>
                  </a:lnTo>
                  <a:lnTo>
                    <a:pt x="2139492" y="327814"/>
                  </a:lnTo>
                  <a:lnTo>
                    <a:pt x="1699524" y="258689"/>
                  </a:lnTo>
                  <a:lnTo>
                    <a:pt x="1689339" y="234138"/>
                  </a:lnTo>
                  <a:lnTo>
                    <a:pt x="1673078" y="210249"/>
                  </a:lnTo>
                  <a:lnTo>
                    <a:pt x="1623324" y="164859"/>
                  </a:lnTo>
                  <a:lnTo>
                    <a:pt x="1590324" y="143560"/>
                  </a:lnTo>
                  <a:lnTo>
                    <a:pt x="1552240" y="123327"/>
                  </a:lnTo>
                  <a:lnTo>
                    <a:pt x="1509318" y="104259"/>
                  </a:lnTo>
                  <a:lnTo>
                    <a:pt x="1461806" y="86459"/>
                  </a:lnTo>
                  <a:lnTo>
                    <a:pt x="1409952" y="70026"/>
                  </a:lnTo>
                  <a:lnTo>
                    <a:pt x="1354003" y="55062"/>
                  </a:lnTo>
                  <a:lnTo>
                    <a:pt x="1294206" y="41668"/>
                  </a:lnTo>
                  <a:lnTo>
                    <a:pt x="1230808" y="29944"/>
                  </a:lnTo>
                  <a:lnTo>
                    <a:pt x="1164058" y="19992"/>
                  </a:lnTo>
                  <a:lnTo>
                    <a:pt x="1094203" y="11912"/>
                  </a:lnTo>
                  <a:lnTo>
                    <a:pt x="1032599" y="6588"/>
                  </a:lnTo>
                  <a:lnTo>
                    <a:pt x="970911" y="2853"/>
                  </a:lnTo>
                  <a:lnTo>
                    <a:pt x="909344" y="669"/>
                  </a:lnTo>
                  <a:lnTo>
                    <a:pt x="848104" y="0"/>
                  </a:lnTo>
                  <a:close/>
                </a:path>
              </a:pathLst>
            </a:custGeom>
            <a:solidFill>
              <a:srgbClr val="B4C7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60086" y="2698499"/>
            <a:ext cx="53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lang="en-US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</a:rPr>
              <a:t>37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94860" y="1525963"/>
            <a:ext cx="1994082" cy="2993127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read</a:t>
            </a: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 </a:t>
            </a:r>
            <a:endParaRPr kumimoji="0" lang="en-US" sz="2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(x&gt;0) </a:t>
            </a:r>
            <a:endParaRPr kumimoji="0" lang="en-US" sz="2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x=x+1;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if(x&lt;4) </a:t>
            </a:r>
            <a:endParaRPr kumimoji="0" lang="en-US" sz="2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50570" lvl="0" indent="0" defTabSz="914400" eaLnBrk="1" fontAlgn="auto" latinLnBrk="0" hangingPunct="1">
              <a:lnSpc>
                <a:spcPct val="1004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0" lvl="0" indent="0" defTabSz="914400" eaLnBrk="1" fontAlgn="auto" latinLnBrk="0" hangingPunct="1">
              <a:lnSpc>
                <a:spcPts val="3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return</a:t>
            </a:r>
            <a:r>
              <a:rPr kumimoji="0" sz="28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3716" y="1534698"/>
            <a:ext cx="2204897" cy="2930288"/>
          </a:xfrm>
          <a:prstGeom prst="rect">
            <a:avLst/>
          </a:prstGeom>
          <a:solidFill>
            <a:srgbClr val="F2F2F2"/>
          </a:solidFill>
          <a:ln w="12700">
            <a:solidFill>
              <a:srgbClr val="000000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read</a:t>
            </a: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 </a:t>
            </a:r>
            <a:endParaRPr kumimoji="0" lang="en-US" sz="28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(x&gt;0) </a:t>
            </a:r>
            <a:endParaRPr kumimoji="0" lang="en-US" sz="28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723900" lvl="0" indent="0" defTabSz="914400" eaLnBrk="1" fontAlgn="auto" latinLnBrk="0" hangingPunct="1">
              <a:lnSpc>
                <a:spcPct val="99600"/>
              </a:lnSpc>
              <a:spcBef>
                <a:spcPts val="8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7485" marR="934719" lvl="0" indent="-161925" defTabSz="914400" eaLnBrk="1" fontAlgn="auto" latinLnBrk="0" hangingPunct="1">
              <a:lnSpc>
                <a:spcPts val="34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if(x&lt;4) 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x=1;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" marR="0" lvl="0" indent="0" defTabSz="914400" eaLnBrk="1" fontAlgn="auto" latinLnBrk="0" hangingPunct="1">
              <a:lnSpc>
                <a:spcPts val="3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return</a:t>
            </a:r>
            <a:r>
              <a:rPr kumimoji="0" sz="2800" b="0" i="0" u="none" strike="noStrike" kern="0" cap="none" spc="-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BCA96219-5EF5-61B1-5AD3-C7A2A940D578}"/>
              </a:ext>
            </a:extLst>
          </p:cNvPr>
          <p:cNvGrpSpPr/>
          <p:nvPr/>
        </p:nvGrpSpPr>
        <p:grpSpPr>
          <a:xfrm>
            <a:off x="2770385" y="4710686"/>
            <a:ext cx="6955155" cy="1776095"/>
            <a:chOff x="2770385" y="4710686"/>
            <a:chExt cx="6955155" cy="1776095"/>
          </a:xfrm>
        </p:grpSpPr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3A9501F7-A8EB-B336-13E8-483D1F9A2883}"/>
                </a:ext>
              </a:extLst>
            </p:cNvPr>
            <p:cNvSpPr/>
            <p:nvPr/>
          </p:nvSpPr>
          <p:spPr>
            <a:xfrm>
              <a:off x="4168965" y="5423484"/>
              <a:ext cx="4157979" cy="1050290"/>
            </a:xfrm>
            <a:custGeom>
              <a:avLst/>
              <a:gdLst/>
              <a:ahLst/>
              <a:cxnLst/>
              <a:rect l="l" t="t" r="r" b="b"/>
              <a:pathLst>
                <a:path w="4157979" h="1050289">
                  <a:moveTo>
                    <a:pt x="4157662" y="700087"/>
                  </a:moveTo>
                  <a:lnTo>
                    <a:pt x="2771775" y="700087"/>
                  </a:lnTo>
                  <a:lnTo>
                    <a:pt x="1514551" y="700087"/>
                  </a:lnTo>
                  <a:lnTo>
                    <a:pt x="0" y="700087"/>
                  </a:lnTo>
                  <a:lnTo>
                    <a:pt x="0" y="1050124"/>
                  </a:lnTo>
                  <a:lnTo>
                    <a:pt x="1514551" y="1050124"/>
                  </a:lnTo>
                  <a:lnTo>
                    <a:pt x="2771775" y="1050124"/>
                  </a:lnTo>
                  <a:lnTo>
                    <a:pt x="4157662" y="1050124"/>
                  </a:lnTo>
                  <a:lnTo>
                    <a:pt x="4157662" y="700087"/>
                  </a:lnTo>
                  <a:close/>
                </a:path>
                <a:path w="4157979" h="1050289">
                  <a:moveTo>
                    <a:pt x="4157662" y="0"/>
                  </a:moveTo>
                  <a:lnTo>
                    <a:pt x="2771775" y="0"/>
                  </a:lnTo>
                  <a:lnTo>
                    <a:pt x="1514551" y="0"/>
                  </a:lnTo>
                  <a:lnTo>
                    <a:pt x="0" y="0"/>
                  </a:lnTo>
                  <a:lnTo>
                    <a:pt x="0" y="350037"/>
                  </a:lnTo>
                  <a:lnTo>
                    <a:pt x="1514551" y="350037"/>
                  </a:lnTo>
                  <a:lnTo>
                    <a:pt x="2771775" y="350037"/>
                  </a:lnTo>
                  <a:lnTo>
                    <a:pt x="4157662" y="350037"/>
                  </a:lnTo>
                  <a:lnTo>
                    <a:pt x="4157662" y="0"/>
                  </a:lnTo>
                  <a:close/>
                </a:path>
              </a:pathLst>
            </a:custGeom>
            <a:solidFill>
              <a:srgbClr val="4472C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DFFCFFE8-9038-F378-6AD2-FA53636E26CC}"/>
                </a:ext>
              </a:extLst>
            </p:cNvPr>
            <p:cNvSpPr/>
            <p:nvPr/>
          </p:nvSpPr>
          <p:spPr>
            <a:xfrm>
              <a:off x="2776735" y="4717036"/>
              <a:ext cx="6942455" cy="1763395"/>
            </a:xfrm>
            <a:custGeom>
              <a:avLst/>
              <a:gdLst/>
              <a:ahLst/>
              <a:cxnLst/>
              <a:rect l="l" t="t" r="r" b="b"/>
              <a:pathLst>
                <a:path w="6942455" h="1763395">
                  <a:moveTo>
                    <a:pt x="1392238" y="0"/>
                  </a:moveTo>
                  <a:lnTo>
                    <a:pt x="1392238" y="1762920"/>
                  </a:lnTo>
                </a:path>
                <a:path w="6942455" h="1763395">
                  <a:moveTo>
                    <a:pt x="2906785" y="0"/>
                  </a:moveTo>
                  <a:lnTo>
                    <a:pt x="2906785" y="1762920"/>
                  </a:lnTo>
                </a:path>
                <a:path w="6942455" h="1763395">
                  <a:moveTo>
                    <a:pt x="4164012" y="0"/>
                  </a:moveTo>
                  <a:lnTo>
                    <a:pt x="4164012" y="1762920"/>
                  </a:lnTo>
                </a:path>
                <a:path w="6942455" h="1763395">
                  <a:moveTo>
                    <a:pt x="5549900" y="0"/>
                  </a:moveTo>
                  <a:lnTo>
                    <a:pt x="5549900" y="1762920"/>
                  </a:lnTo>
                </a:path>
                <a:path w="6942455" h="1763395">
                  <a:moveTo>
                    <a:pt x="0" y="356394"/>
                  </a:moveTo>
                  <a:lnTo>
                    <a:pt x="6942138" y="356394"/>
                  </a:lnTo>
                </a:path>
                <a:path w="6942455" h="1763395">
                  <a:moveTo>
                    <a:pt x="0" y="706438"/>
                  </a:moveTo>
                  <a:lnTo>
                    <a:pt x="6942138" y="706438"/>
                  </a:lnTo>
                </a:path>
                <a:path w="6942455" h="1763395">
                  <a:moveTo>
                    <a:pt x="0" y="1056482"/>
                  </a:moveTo>
                  <a:lnTo>
                    <a:pt x="6942138" y="1056482"/>
                  </a:lnTo>
                </a:path>
                <a:path w="6942455" h="1763395">
                  <a:moveTo>
                    <a:pt x="0" y="1406526"/>
                  </a:moveTo>
                  <a:lnTo>
                    <a:pt x="6942138" y="1406526"/>
                  </a:lnTo>
                </a:path>
                <a:path w="6942455" h="1763395">
                  <a:moveTo>
                    <a:pt x="6350" y="0"/>
                  </a:moveTo>
                  <a:lnTo>
                    <a:pt x="6350" y="1762920"/>
                  </a:lnTo>
                </a:path>
                <a:path w="6942455" h="1763395">
                  <a:moveTo>
                    <a:pt x="6935788" y="0"/>
                  </a:moveTo>
                  <a:lnTo>
                    <a:pt x="6935788" y="1762920"/>
                  </a:lnTo>
                </a:path>
                <a:path w="6942455" h="1763395">
                  <a:moveTo>
                    <a:pt x="0" y="6350"/>
                  </a:moveTo>
                  <a:lnTo>
                    <a:pt x="6942138" y="6350"/>
                  </a:lnTo>
                </a:path>
                <a:path w="6942455" h="1763395">
                  <a:moveTo>
                    <a:pt x="0" y="1756570"/>
                  </a:moveTo>
                  <a:lnTo>
                    <a:pt x="6942138" y="175657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0E2D886F-A617-AE1C-3AC1-806C03367688}"/>
              </a:ext>
            </a:extLst>
          </p:cNvPr>
          <p:cNvSpPr txBox="1"/>
          <p:nvPr/>
        </p:nvSpPr>
        <p:spPr>
          <a:xfrm>
            <a:off x="2783085" y="4723386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tests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B0CDF026-F407-9B04-4ABA-CAE2DCEE3637}"/>
              </a:ext>
            </a:extLst>
          </p:cNvPr>
          <p:cNvSpPr txBox="1"/>
          <p:nvPr/>
        </p:nvSpPr>
        <p:spPr>
          <a:xfrm>
            <a:off x="4168973" y="4723386"/>
            <a:ext cx="1515110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14629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reachability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DA75BE6A-A929-DC63-06B7-AA172B97A958}"/>
              </a:ext>
            </a:extLst>
          </p:cNvPr>
          <p:cNvSpPr txBox="1"/>
          <p:nvPr/>
        </p:nvSpPr>
        <p:spPr>
          <a:xfrm>
            <a:off x="5683520" y="4723386"/>
            <a:ext cx="1257300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0066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necessity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2185858E-9F05-CBF3-D62E-5B9B1E554539}"/>
              </a:ext>
            </a:extLst>
          </p:cNvPr>
          <p:cNvSpPr txBox="1"/>
          <p:nvPr/>
        </p:nvSpPr>
        <p:spPr>
          <a:xfrm>
            <a:off x="6940747" y="4723386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0066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sufficiency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D965C657-4856-22C6-E2C6-DF8224F77461}"/>
              </a:ext>
            </a:extLst>
          </p:cNvPr>
          <p:cNvSpPr txBox="1"/>
          <p:nvPr/>
        </p:nvSpPr>
        <p:spPr>
          <a:xfrm>
            <a:off x="8326635" y="4723386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391795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killed?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A20A8733-8A0F-84A7-A6F3-08AC9D2825A1}"/>
              </a:ext>
            </a:extLst>
          </p:cNvPr>
          <p:cNvSpPr txBox="1"/>
          <p:nvPr/>
        </p:nvSpPr>
        <p:spPr>
          <a:xfrm>
            <a:off x="2783085" y="5073430"/>
            <a:ext cx="1386205" cy="350520"/>
          </a:xfrm>
          <a:prstGeom prst="rect">
            <a:avLst/>
          </a:prstGeom>
          <a:ln w="12700">
            <a:solidFill>
              <a:srgbClr val="4472C4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16839" marR="0" lvl="0" indent="0" defTabSz="914400" eaLnBrk="1" fontAlgn="auto" latinLnBrk="0" hangingPunct="1">
              <a:lnSpc>
                <a:spcPts val="2535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B18C24AD-640D-9B0D-4CF3-22C9A8D9D26F}"/>
              </a:ext>
            </a:extLst>
          </p:cNvPr>
          <p:cNvSpPr txBox="1"/>
          <p:nvPr/>
        </p:nvSpPr>
        <p:spPr>
          <a:xfrm>
            <a:off x="8326635" y="5073430"/>
            <a:ext cx="1386205" cy="350520"/>
          </a:xfrm>
          <a:prstGeom prst="rect">
            <a:avLst/>
          </a:prstGeom>
          <a:ln w="12700">
            <a:solidFill>
              <a:srgbClr val="4472C4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8900" marR="0" lvl="0" indent="0" defTabSz="914400" eaLnBrk="1" fontAlgn="auto" latinLnBrk="0" hangingPunct="1">
              <a:lnSpc>
                <a:spcPts val="2535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5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(1=1)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5B666637-49DE-5E09-575D-AC52202851C0}"/>
              </a:ext>
            </a:extLst>
          </p:cNvPr>
          <p:cNvSpPr txBox="1"/>
          <p:nvPr/>
        </p:nvSpPr>
        <p:spPr>
          <a:xfrm>
            <a:off x="2783085" y="5423474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15570" marR="0" lvl="0" indent="0" defTabSz="914400" eaLnBrk="1" fontAlgn="auto" latinLnBrk="0" hangingPunct="1">
              <a:lnSpc>
                <a:spcPts val="274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740233A2-D358-3C1B-7B29-18D19A77A39D}"/>
              </a:ext>
            </a:extLst>
          </p:cNvPr>
          <p:cNvGrpSpPr/>
          <p:nvPr/>
        </p:nvGrpSpPr>
        <p:grpSpPr>
          <a:xfrm>
            <a:off x="4613671" y="5472703"/>
            <a:ext cx="3098800" cy="949325"/>
            <a:chOff x="4613671" y="5472703"/>
            <a:chExt cx="3098800" cy="949325"/>
          </a:xfrm>
        </p:grpSpPr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62FB9A7E-868D-4EB1-8BD4-3E6FAB5C1BF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4591" y="5472703"/>
              <a:ext cx="330399" cy="295874"/>
            </a:xfrm>
            <a:prstGeom prst="rect">
              <a:avLst/>
            </a:prstGeom>
          </p:spPr>
        </p:pic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00AB64AE-EE39-4C48-3DA8-22DC88A8918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3671" y="5831085"/>
              <a:ext cx="330397" cy="590554"/>
            </a:xfrm>
            <a:prstGeom prst="rect">
              <a:avLst/>
            </a:prstGeom>
          </p:spPr>
        </p:pic>
        <p:pic>
          <p:nvPicPr>
            <p:cNvPr id="38" name="object 36">
              <a:extLst>
                <a:ext uri="{FF2B5EF4-FFF2-40B4-BE49-F238E27FC236}">
                  <a16:creationId xmlns:a16="http://schemas.microsoft.com/office/drawing/2014/main" id="{1D475E02-E271-170C-38F0-C9855B4839E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1718" y="5831085"/>
              <a:ext cx="330397" cy="590554"/>
            </a:xfrm>
            <a:prstGeom prst="rect">
              <a:avLst/>
            </a:prstGeom>
          </p:spPr>
        </p:pic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DA0EA5AD-40B1-BA95-5834-390041934BE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874" y="6125766"/>
              <a:ext cx="330397" cy="295874"/>
            </a:xfrm>
            <a:prstGeom prst="rect">
              <a:avLst/>
            </a:prstGeom>
          </p:spPr>
        </p:pic>
      </p:grpSp>
      <p:sp>
        <p:nvSpPr>
          <p:cNvPr id="40" name="object 38">
            <a:extLst>
              <a:ext uri="{FF2B5EF4-FFF2-40B4-BE49-F238E27FC236}">
                <a16:creationId xmlns:a16="http://schemas.microsoft.com/office/drawing/2014/main" id="{47BCDDD5-BCFE-B34E-F852-1AD23940F63B}"/>
              </a:ext>
            </a:extLst>
          </p:cNvPr>
          <p:cNvSpPr txBox="1"/>
          <p:nvPr/>
        </p:nvSpPr>
        <p:spPr>
          <a:xfrm>
            <a:off x="8326635" y="5423474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0645" marR="0" lvl="0" indent="0" defTabSz="914400" eaLnBrk="1" fontAlgn="auto" latinLnBrk="0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5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(1=1)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B0385712-8785-AA35-F73E-9EB166885E6F}"/>
              </a:ext>
            </a:extLst>
          </p:cNvPr>
          <p:cNvSpPr txBox="1"/>
          <p:nvPr/>
        </p:nvSpPr>
        <p:spPr>
          <a:xfrm>
            <a:off x="2783085" y="5773518"/>
            <a:ext cx="1386205" cy="350520"/>
          </a:xfrm>
          <a:prstGeom prst="rect">
            <a:avLst/>
          </a:prstGeom>
          <a:ln w="127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570" marR="0" lvl="0" indent="0" defTabSz="914400" eaLnBrk="1" fontAlgn="auto" latinLnBrk="0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BB713221-12BE-2B95-2B10-A76F9460CA0D}"/>
              </a:ext>
            </a:extLst>
          </p:cNvPr>
          <p:cNvSpPr txBox="1"/>
          <p:nvPr/>
        </p:nvSpPr>
        <p:spPr>
          <a:xfrm>
            <a:off x="8326635" y="5773518"/>
            <a:ext cx="1386205" cy="350520"/>
          </a:xfrm>
          <a:prstGeom prst="rect">
            <a:avLst/>
          </a:prstGeom>
          <a:ln w="127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 marR="0" lvl="0" indent="0" defTabSz="914400" eaLnBrk="1" fontAlgn="auto" latinLnBrk="0" hangingPunct="1">
              <a:lnSpc>
                <a:spcPts val="27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</a:t>
            </a:r>
            <a:r>
              <a:rPr kumimoji="0" sz="25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(1=1)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7AD49964-0589-1BBE-939B-7DEDF25D1373}"/>
              </a:ext>
            </a:extLst>
          </p:cNvPr>
          <p:cNvSpPr txBox="1"/>
          <p:nvPr/>
        </p:nvSpPr>
        <p:spPr>
          <a:xfrm>
            <a:off x="2783085" y="6123562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570" marR="0" lvl="0" indent="0" defTabSz="914400" eaLnBrk="1" fontAlgn="auto" latinLnBrk="0" hangingPunct="1">
              <a:lnSpc>
                <a:spcPts val="24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A90062B9-E8F1-CEB6-088C-D8CB716A4FE1}"/>
              </a:ext>
            </a:extLst>
          </p:cNvPr>
          <p:cNvSpPr txBox="1"/>
          <p:nvPr/>
        </p:nvSpPr>
        <p:spPr>
          <a:xfrm>
            <a:off x="8326635" y="6123562"/>
            <a:ext cx="1386205" cy="350520"/>
          </a:xfrm>
          <a:prstGeom prst="rect">
            <a:avLst/>
          </a:prstGeom>
          <a:solidFill>
            <a:srgbClr val="4472C4">
              <a:alpha val="19999"/>
            </a:srgbClr>
          </a:solidFill>
          <a:ln w="127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185" marR="0" lvl="0" indent="0" defTabSz="914400" eaLnBrk="1" fontAlgn="auto" latinLnBrk="0" hangingPunct="1">
              <a:lnSpc>
                <a:spcPts val="2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385" normalizeH="0" baseline="0" noProof="0" dirty="0">
                <a:ln>
                  <a:noFill/>
                </a:ln>
                <a:solidFill>
                  <a:srgbClr val="E32400"/>
                </a:solidFill>
                <a:effectLst/>
                <a:uLnTx/>
                <a:uFillTx/>
                <a:latin typeface="Arial"/>
                <a:cs typeface="Arial"/>
              </a:rPr>
              <a:t>Y</a:t>
            </a:r>
            <a:r>
              <a:rPr kumimoji="0" sz="2500" b="1" i="0" u="none" strike="noStrike" kern="0" cap="none" spc="-110" normalizeH="0" baseline="0" noProof="0" dirty="0">
                <a:ln>
                  <a:noFill/>
                </a:ln>
                <a:solidFill>
                  <a:srgbClr val="E324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(4!=1)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035AEB0E-625C-1268-FD92-8B665D0B6B80}"/>
              </a:ext>
            </a:extLst>
          </p:cNvPr>
          <p:cNvSpPr txBox="1"/>
          <p:nvPr/>
        </p:nvSpPr>
        <p:spPr>
          <a:xfrm>
            <a:off x="10213410" y="2746115"/>
            <a:ext cx="53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x=</a:t>
            </a:r>
            <a:r>
              <a:rPr kumimoji="0" lang="en-US" sz="2800" b="0" i="0" u="none" strike="noStrike" kern="0" cap="none" spc="-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096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Overhead (trace size in kB)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0887400" cy="2139852"/>
          </a:xfrm>
        </p:spPr>
        <p:txBody>
          <a:bodyPr>
            <a:normAutofit/>
          </a:bodyPr>
          <a:lstStyle/>
          <a:p>
            <a:r>
              <a:rPr lang="en-US" dirty="0"/>
              <a:t>Traces produced by RERAN occupy about 67 times the space that traces from </a:t>
            </a:r>
            <a:r>
              <a:rPr lang="en-US" dirty="0" err="1"/>
              <a:t>monkeyrunner</a:t>
            </a:r>
            <a:r>
              <a:rPr lang="en-US" dirty="0"/>
              <a:t> occupy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71"/>
          <a:stretch/>
        </p:blipFill>
        <p:spPr>
          <a:xfrm>
            <a:off x="661825" y="2914484"/>
            <a:ext cx="10394950" cy="2754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05" y="23434710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Size is in kB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2605" y="23587110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Size is in kB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0993" y="5825531"/>
            <a:ext cx="893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Effectiveness of RERAN comes at the cost of space overhead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51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0752072" cy="5016567"/>
          </a:xfrm>
        </p:spPr>
        <p:txBody>
          <a:bodyPr>
            <a:normAutofit/>
          </a:bodyPr>
          <a:lstStyle/>
          <a:p>
            <a:r>
              <a:rPr lang="en-US" sz="3200" dirty="0"/>
              <a:t>Qualitative study of popular record-and-replay tools for Android apps</a:t>
            </a:r>
          </a:p>
          <a:p>
            <a:endParaRPr lang="en-US" sz="3200" dirty="0"/>
          </a:p>
          <a:p>
            <a:r>
              <a:rPr lang="en-US" sz="3200" dirty="0"/>
              <a:t>Quantitative study of selected record-and-replay tools for three popular industrial Android apps</a:t>
            </a:r>
          </a:p>
          <a:p>
            <a:endParaRPr lang="en-US" sz="3200" dirty="0"/>
          </a:p>
          <a:p>
            <a:r>
              <a:rPr lang="en-US" sz="3200" dirty="0"/>
              <a:t>Study results highlighting strengths and weaknesses of tools and identifying future tool-research directions</a:t>
            </a:r>
          </a:p>
          <a:p>
            <a:pPr lvl="1"/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621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F54A-8002-3764-3154-855F1A11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D2887-F2E5-513F-D074-17C5C0F0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91" y="1439644"/>
            <a:ext cx="10396217" cy="4770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Quiz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for Assignment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https://cs.gmu.edu/~winglam/classes/637/assigns/assign06.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Assignment 6 is due tonight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11:59PM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over </a:t>
            </a:r>
            <a:r>
              <a:rPr lang="en-US" sz="24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take-home final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https://cs.gmu.edu/~winglam/classes/637/final/take-home-final.html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you are concerned about your grades, I </a:t>
            </a:r>
            <a:r>
              <a:rPr 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encourage you to spend time on the optional take-home final</a:t>
            </a:r>
            <a:endParaRPr lang="en-US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Wrap up lecture on Chapter 9.1.2 Mutation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15min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CodeDefenders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https://code-defenders.org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 back quiz retakes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class next week -- Enjoy your Fall 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0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Mutation</a:t>
            </a:r>
            <a:r>
              <a:rPr spc="-195" dirty="0"/>
              <a:t> </a:t>
            </a:r>
            <a:r>
              <a:rPr spc="-745" dirty="0"/>
              <a:t>T</a:t>
            </a:r>
            <a:r>
              <a:rPr spc="-235" dirty="0"/>
              <a:t>e</a:t>
            </a:r>
            <a:r>
              <a:rPr spc="-315" dirty="0"/>
              <a:t>s</a:t>
            </a:r>
            <a:r>
              <a:rPr spc="-229" dirty="0"/>
              <a:t>t</a:t>
            </a:r>
            <a:r>
              <a:rPr spc="-235" dirty="0"/>
              <a:t>ing</a:t>
            </a:r>
            <a:r>
              <a:rPr spc="-195" dirty="0"/>
              <a:t> </a:t>
            </a:r>
            <a:r>
              <a:rPr spc="-70" dirty="0"/>
              <a:t>criteria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59715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60350" algn="l"/>
              </a:tabLst>
            </a:pPr>
            <a:r>
              <a:rPr spc="-250" dirty="0"/>
              <a:t>Test</a:t>
            </a:r>
            <a:r>
              <a:rPr spc="-125" dirty="0"/>
              <a:t> </a:t>
            </a:r>
            <a:r>
              <a:rPr spc="-95" dirty="0"/>
              <a:t>suite</a:t>
            </a:r>
            <a:r>
              <a:rPr spc="-125" dirty="0"/>
              <a:t> </a:t>
            </a:r>
            <a:r>
              <a:rPr b="1" dirty="0">
                <a:latin typeface="Helvetica"/>
                <a:cs typeface="Helvetica"/>
              </a:rPr>
              <a:t>T</a:t>
            </a:r>
            <a:r>
              <a:rPr b="1" spc="-120" dirty="0">
                <a:latin typeface="Helvetica"/>
                <a:cs typeface="Helvetica"/>
              </a:rPr>
              <a:t> </a:t>
            </a:r>
            <a:r>
              <a:rPr spc="-90" dirty="0"/>
              <a:t>kills</a:t>
            </a:r>
            <a:r>
              <a:rPr spc="-110" dirty="0"/>
              <a:t> </a:t>
            </a:r>
            <a:r>
              <a:rPr spc="-225" dirty="0"/>
              <a:t>a</a:t>
            </a:r>
            <a:r>
              <a:rPr spc="-130" dirty="0"/>
              <a:t> </a:t>
            </a:r>
            <a:r>
              <a:rPr spc="-55" dirty="0"/>
              <a:t>mutant</a:t>
            </a:r>
            <a:r>
              <a:rPr spc="-120" dirty="0"/>
              <a:t> </a:t>
            </a:r>
            <a:r>
              <a:rPr b="1" spc="-45" dirty="0">
                <a:latin typeface="Helvetica"/>
                <a:cs typeface="Helvetica"/>
              </a:rPr>
              <a:t>m</a:t>
            </a:r>
            <a:r>
              <a:rPr spc="-45" dirty="0"/>
              <a:t>,</a:t>
            </a:r>
            <a:r>
              <a:rPr spc="-120" dirty="0"/>
              <a:t> </a:t>
            </a:r>
            <a:r>
              <a:rPr dirty="0"/>
              <a:t>iff</a:t>
            </a:r>
            <a:r>
              <a:rPr spc="-125" dirty="0"/>
              <a:t> </a:t>
            </a:r>
            <a:r>
              <a:rPr spc="-60" dirty="0"/>
              <a:t>there</a:t>
            </a:r>
            <a:r>
              <a:rPr spc="-130" dirty="0"/>
              <a:t> </a:t>
            </a:r>
            <a:r>
              <a:rPr spc="-125" dirty="0"/>
              <a:t>exist </a:t>
            </a:r>
            <a:r>
              <a:rPr spc="-225" dirty="0"/>
              <a:t>a</a:t>
            </a:r>
            <a:r>
              <a:rPr spc="-125" dirty="0"/>
              <a:t> </a:t>
            </a:r>
            <a:r>
              <a:rPr spc="-65" dirty="0"/>
              <a:t>test</a:t>
            </a:r>
            <a:r>
              <a:rPr spc="-120" dirty="0"/>
              <a:t> </a:t>
            </a:r>
            <a:r>
              <a:rPr b="1" dirty="0">
                <a:latin typeface="Helvetica"/>
                <a:cs typeface="Helvetica"/>
              </a:rPr>
              <a:t>t</a:t>
            </a:r>
            <a:r>
              <a:rPr b="1" spc="-120" dirty="0">
                <a:latin typeface="Helvetica"/>
                <a:cs typeface="Helvetica"/>
              </a:rPr>
              <a:t> </a:t>
            </a:r>
            <a:r>
              <a:rPr spc="-45" dirty="0"/>
              <a:t>in</a:t>
            </a:r>
            <a:r>
              <a:rPr spc="-120" dirty="0"/>
              <a:t> </a:t>
            </a:r>
            <a:r>
              <a:rPr b="1" dirty="0">
                <a:latin typeface="Helvetica"/>
                <a:cs typeface="Helvetica"/>
              </a:rPr>
              <a:t>T</a:t>
            </a:r>
            <a:r>
              <a:rPr b="1" spc="-114" dirty="0">
                <a:latin typeface="Helvetica"/>
                <a:cs typeface="Helvetica"/>
              </a:rPr>
              <a:t> </a:t>
            </a:r>
            <a:r>
              <a:rPr spc="-90" dirty="0"/>
              <a:t>kills</a:t>
            </a:r>
            <a:r>
              <a:rPr spc="-114" dirty="0"/>
              <a:t> </a:t>
            </a:r>
            <a:r>
              <a:rPr b="1" spc="-50" dirty="0">
                <a:latin typeface="Helvetica"/>
                <a:cs typeface="Helvetica"/>
              </a:rPr>
              <a:t>m</a:t>
            </a:r>
          </a:p>
          <a:p>
            <a:pPr marL="259715" indent="-228600">
              <a:lnSpc>
                <a:spcPts val="3180"/>
              </a:lnSpc>
              <a:spcBef>
                <a:spcPts val="625"/>
              </a:spcBef>
              <a:buChar char="•"/>
              <a:tabLst>
                <a:tab pos="260350" algn="l"/>
              </a:tabLst>
            </a:pPr>
            <a:r>
              <a:rPr spc="-220" dirty="0"/>
              <a:t>The</a:t>
            </a:r>
            <a:r>
              <a:rPr spc="-135" dirty="0"/>
              <a:t> </a:t>
            </a:r>
            <a:r>
              <a:rPr spc="-130" dirty="0"/>
              <a:t>effectiveness</a:t>
            </a:r>
            <a:r>
              <a:rPr spc="-125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65" dirty="0"/>
              <a:t>test</a:t>
            </a:r>
            <a:r>
              <a:rPr spc="-130" dirty="0"/>
              <a:t> </a:t>
            </a:r>
            <a:r>
              <a:rPr spc="-135" dirty="0"/>
              <a:t>suites</a:t>
            </a:r>
            <a:r>
              <a:rPr spc="-120" dirty="0"/>
              <a:t> </a:t>
            </a:r>
            <a:r>
              <a:rPr spc="-195" dirty="0"/>
              <a:t>can</a:t>
            </a:r>
            <a:r>
              <a:rPr spc="-125" dirty="0"/>
              <a:t> </a:t>
            </a:r>
            <a:r>
              <a:rPr spc="-140" dirty="0"/>
              <a:t>be</a:t>
            </a:r>
            <a:r>
              <a:rPr spc="-130" dirty="0"/>
              <a:t> </a:t>
            </a:r>
            <a:r>
              <a:rPr spc="-150" dirty="0"/>
              <a:t>measured</a:t>
            </a:r>
            <a:r>
              <a:rPr spc="-125" dirty="0"/>
              <a:t> </a:t>
            </a:r>
            <a:r>
              <a:rPr spc="-155" dirty="0"/>
              <a:t>using</a:t>
            </a:r>
            <a:r>
              <a:rPr spc="-110" dirty="0"/>
              <a:t> </a:t>
            </a:r>
            <a:r>
              <a:rPr b="1" spc="-145" dirty="0">
                <a:solidFill>
                  <a:srgbClr val="C00000"/>
                </a:solidFill>
                <a:latin typeface="Arial"/>
                <a:cs typeface="Arial"/>
              </a:rPr>
              <a:t>mutation</a:t>
            </a:r>
            <a:r>
              <a:rPr b="1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285" dirty="0">
                <a:solidFill>
                  <a:srgbClr val="C00000"/>
                </a:solidFill>
                <a:latin typeface="Arial"/>
                <a:cs typeface="Arial"/>
              </a:rPr>
              <a:t>score</a:t>
            </a:r>
          </a:p>
          <a:p>
            <a:pPr marL="259715">
              <a:lnSpc>
                <a:spcPts val="3180"/>
              </a:lnSpc>
            </a:pPr>
            <a:r>
              <a:rPr spc="-85" dirty="0"/>
              <a:t>(similar</a:t>
            </a:r>
            <a:r>
              <a:rPr spc="-125" dirty="0"/>
              <a:t> </a:t>
            </a:r>
            <a:r>
              <a:rPr dirty="0"/>
              <a:t>to</a:t>
            </a:r>
            <a:r>
              <a:rPr spc="-120" dirty="0"/>
              <a:t> </a:t>
            </a:r>
            <a:r>
              <a:rPr spc="-160" dirty="0"/>
              <a:t>code</a:t>
            </a:r>
            <a:r>
              <a:rPr spc="-130" dirty="0"/>
              <a:t> </a:t>
            </a:r>
            <a:r>
              <a:rPr spc="-180" dirty="0"/>
              <a:t>coverage</a:t>
            </a:r>
            <a:r>
              <a:rPr spc="-125" dirty="0"/>
              <a:t> </a:t>
            </a:r>
            <a:r>
              <a:rPr spc="-10" dirty="0"/>
              <a:t>metric):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6620" y="4001294"/>
            <a:ext cx="5983979" cy="6250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pc="-25" dirty="0"/>
              <a:t>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2020</TotalTime>
  <Words>4525</Words>
  <Application>Microsoft Macintosh PowerPoint</Application>
  <PresentationFormat>Widescreen</PresentationFormat>
  <Paragraphs>769</Paragraphs>
  <Slides>82</Slides>
  <Notes>38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Noto Sans Symbols</vt:lpstr>
      <vt:lpstr>Arial</vt:lpstr>
      <vt:lpstr>Calibri</vt:lpstr>
      <vt:lpstr>Calibri Light</vt:lpstr>
      <vt:lpstr>Gill Sans MT</vt:lpstr>
      <vt:lpstr>Helvetica</vt:lpstr>
      <vt:lpstr>Helvetica Neue</vt:lpstr>
      <vt:lpstr>Helvetica-Light</vt:lpstr>
      <vt:lpstr>Times New Roman</vt:lpstr>
      <vt:lpstr>Office Theme</vt:lpstr>
      <vt:lpstr>1_Office Theme</vt:lpstr>
      <vt:lpstr>Simple Light</vt:lpstr>
      <vt:lpstr>2_Office Theme</vt:lpstr>
      <vt:lpstr>Introduction to Software Testing: Mutation Testing</vt:lpstr>
      <vt:lpstr>Agenda</vt:lpstr>
      <vt:lpstr>In-class exercise: Optional take-home final Q&amp;A</vt:lpstr>
      <vt:lpstr>In-class exercise: Optional take-home final Q&amp;A</vt:lpstr>
      <vt:lpstr>Agenda</vt:lpstr>
      <vt:lpstr>Kill a Mutant</vt:lpstr>
      <vt:lpstr>Kill a Mutant: example</vt:lpstr>
      <vt:lpstr>Kill a Mutant: example</vt:lpstr>
      <vt:lpstr>Mutation Testing criteria</vt:lpstr>
      <vt:lpstr>In-class exercise</vt:lpstr>
      <vt:lpstr>Summary of Mutation Testing</vt:lpstr>
      <vt:lpstr>This class</vt:lpstr>
      <vt:lpstr>Limitation of Mutation Testing</vt:lpstr>
      <vt:lpstr>Optimization techniques</vt:lpstr>
      <vt:lpstr>Do fewer</vt:lpstr>
      <vt:lpstr>Operator-based mutant selection</vt:lpstr>
      <vt:lpstr>Random mutant selection</vt:lpstr>
      <vt:lpstr>Which is better?</vt:lpstr>
      <vt:lpstr>Do smarter</vt:lpstr>
      <vt:lpstr>Weak mutation</vt:lpstr>
      <vt:lpstr>Weak mutation</vt:lpstr>
      <vt:lpstr>Do faster</vt:lpstr>
      <vt:lpstr>Meta-mutant</vt:lpstr>
      <vt:lpstr>In-class exercise</vt:lpstr>
      <vt:lpstr>Kill a Mutant</vt:lpstr>
      <vt:lpstr>Java Mutation Operators (the MuJava tool)</vt:lpstr>
      <vt:lpstr>Types of Mutants: definitions</vt:lpstr>
      <vt:lpstr>This class</vt:lpstr>
      <vt:lpstr>Mutation testing tools</vt:lpstr>
      <vt:lpstr>Mutation testing applications</vt:lpstr>
      <vt:lpstr>Agenda</vt:lpstr>
      <vt:lpstr>PowerPoint Presentation</vt:lpstr>
      <vt:lpstr>PowerPoint Presentation</vt:lpstr>
      <vt:lpstr>Techniques To Help Android Testing</vt:lpstr>
      <vt:lpstr>Example of R&amp;R tool</vt:lpstr>
      <vt:lpstr>Automated UI Testing For Android Apps</vt:lpstr>
      <vt:lpstr>PowerPoint Presentation</vt:lpstr>
      <vt:lpstr>In-class exercise</vt:lpstr>
      <vt:lpstr>Challenges on Testing Industrial Mobile Apps</vt:lpstr>
      <vt:lpstr>Real Real-World App - WeChat </vt:lpstr>
      <vt:lpstr>Outline</vt:lpstr>
      <vt:lpstr>Results from applying Monkey to WeChat</vt:lpstr>
      <vt:lpstr>Monkey - Experimental setup</vt:lpstr>
      <vt:lpstr>Monkey - Coverage result findings</vt:lpstr>
      <vt:lpstr>Monkey - Exploration time challenges </vt:lpstr>
      <vt:lpstr>In-class exercise</vt:lpstr>
      <vt:lpstr>Techniques to address Monkey’s limitations</vt:lpstr>
      <vt:lpstr>New Approach</vt:lpstr>
      <vt:lpstr>New Approach - Coverage result</vt:lpstr>
      <vt:lpstr>Human Intervention</vt:lpstr>
      <vt:lpstr>Optimizations to our approach</vt:lpstr>
      <vt:lpstr>Optimization - Repetition-Avoidance Technique</vt:lpstr>
      <vt:lpstr>Optimization - Firing-Speedup Technique</vt:lpstr>
      <vt:lpstr>Coverage Result</vt:lpstr>
      <vt:lpstr>Categorization and coverage analysis of  not-covered activities</vt:lpstr>
      <vt:lpstr>Root Causes of Not-covered Activities</vt:lpstr>
      <vt:lpstr>In-class exercise</vt:lpstr>
      <vt:lpstr>Categorization - Dead Activities</vt:lpstr>
      <vt:lpstr>Categorization - Insufficient Initial Account States</vt:lpstr>
      <vt:lpstr>Coverage Analysis - Substring Hole Analysis </vt:lpstr>
      <vt:lpstr>Coverage Analysis - Critical-Activity Analysis</vt:lpstr>
      <vt:lpstr>Summary</vt:lpstr>
      <vt:lpstr>Outline</vt:lpstr>
      <vt:lpstr>Android Testing Tools</vt:lpstr>
      <vt:lpstr>In-class exercise</vt:lpstr>
      <vt:lpstr>Our Work  </vt:lpstr>
      <vt:lpstr>Selected Apps</vt:lpstr>
      <vt:lpstr>In-class exercise </vt:lpstr>
      <vt:lpstr>Desirable Characteristics</vt:lpstr>
      <vt:lpstr>Coordinate Sensitive</vt:lpstr>
      <vt:lpstr>Widget Sensitive</vt:lpstr>
      <vt:lpstr>State Sensitive</vt:lpstr>
      <vt:lpstr>Timing Sensitive</vt:lpstr>
      <vt:lpstr>Characteristics of Each Tool</vt:lpstr>
      <vt:lpstr>Inapplicable Tools</vt:lpstr>
      <vt:lpstr>Our Work  </vt:lpstr>
      <vt:lpstr>Selected Tools and Apps</vt:lpstr>
      <vt:lpstr>Reproducing Common Usage Scenarios</vt:lpstr>
      <vt:lpstr>Replaying Robustness</vt:lpstr>
      <vt:lpstr>Space Overhead (trace size in kB) </vt:lpstr>
      <vt:lpstr>Summary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Testing  Software Testing and Debugging Mutation Testing</dc:title>
  <cp:lastModifiedBy>Wing Lam</cp:lastModifiedBy>
  <cp:revision>43</cp:revision>
  <dcterms:created xsi:type="dcterms:W3CDTF">2023-04-20T19:09:39Z</dcterms:created>
  <dcterms:modified xsi:type="dcterms:W3CDTF">2023-11-16T19:36:41Z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2023-01-31T00:00:00Z</vt:filetime>
  </property>
  <property fmtid="{D5CDD505-2E9C-101B-9397-08002B2CF9AE}" pid="3" name="LastSaved">
    <vt:filetime>2023-04-20T00:00:00Z</vt:filetime>
  </property>
  <property fmtid="{D5CDD505-2E9C-101B-9397-08002B2CF9AE}" pid="4" name="Producer">
    <vt:lpwstr>macOS Version 10.15.4 (Build 19E287) Quartz PDFContext</vt:lpwstr>
  </property>
</Properties>
</file>